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48"/>
  </p:notesMasterIdLst>
  <p:handoutMasterIdLst>
    <p:handoutMasterId r:id="rId49"/>
  </p:handoutMasterIdLst>
  <p:sldIdLst>
    <p:sldId id="256" r:id="rId2"/>
    <p:sldId id="27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3" r:id="rId13"/>
    <p:sldId id="305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5" r:id="rId22"/>
    <p:sldId id="317" r:id="rId23"/>
    <p:sldId id="318" r:id="rId24"/>
    <p:sldId id="319" r:id="rId25"/>
    <p:sldId id="320" r:id="rId26"/>
    <p:sldId id="321" r:id="rId27"/>
    <p:sldId id="323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2" r:id="rId42"/>
    <p:sldId id="343" r:id="rId43"/>
    <p:sldId id="345" r:id="rId44"/>
    <p:sldId id="346" r:id="rId45"/>
    <p:sldId id="348" r:id="rId46"/>
    <p:sldId id="292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6600FF"/>
    <a:srgbClr val="FF9933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0" autoAdjust="0"/>
  </p:normalViewPr>
  <p:slideViewPr>
    <p:cSldViewPr>
      <p:cViewPr>
        <p:scale>
          <a:sx n="60" d="100"/>
          <a:sy n="60" d="100"/>
        </p:scale>
        <p:origin x="105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78288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1464" y="2314347"/>
            <a:ext cx="936104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th-TH" sz="5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1 : Introduction to </a:t>
            </a:r>
            <a:r>
              <a:rPr lang="th-TH" altLang="th-TH" sz="54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</a:t>
            </a:r>
            <a:r>
              <a:rPr lang="th-TH" altLang="th-TH" sz="5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5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Engineering</a:t>
            </a:r>
            <a:r>
              <a:rPr lang="th-TH" altLang="th-TH" sz="5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360" y="4869160"/>
            <a:ext cx="8568952" cy="198884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l"/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l"/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University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59C670-42EA-454F-977E-071A72636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3717032"/>
            <a:ext cx="3683496" cy="2712845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1052736"/>
            <a:ext cx="8759552" cy="563563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th-TH" sz="4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บทบาทที่เปลี่ยนแปลงไปของซอฟต์แวร์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127448" y="1844824"/>
            <a:ext cx="9973616" cy="5472608"/>
          </a:xfrm>
        </p:spPr>
        <p:txBody>
          <a:bodyPr/>
          <a:lstStyle/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(Program)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(Software)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แอปพลิเคชันซอฟต์แวร์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(Application Software)</a:t>
            </a: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ซอฟต์แวร์สำหรับแก้ปัญหา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Solution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5510" y="4992876"/>
            <a:ext cx="9549001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 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(Software)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ชุดคำสั่งที่เป็นตัวสั่งการทำงานของคอมพิวเตอร์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D648F9-C640-9CE3-95AB-C853C91A0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256" y="34779"/>
            <a:ext cx="3266938" cy="339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5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980728"/>
            <a:ext cx="7391400" cy="563563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th-TH" sz="4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ประเภทของซอฟต์แวร์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271464" y="1700808"/>
            <a:ext cx="9829600" cy="4680520"/>
          </a:xfrm>
        </p:spPr>
        <p:txBody>
          <a:bodyPr>
            <a:normAutofit fontScale="92500" lnSpcReduction="10000"/>
          </a:bodyPr>
          <a:lstStyle/>
          <a:p>
            <a:pPr algn="thaiDist">
              <a:spcBef>
                <a:spcPts val="600"/>
              </a:spcBef>
              <a:buNone/>
            </a:pP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แบ่งตามวัตถุประสงค์การใช้งาน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ออกเป็น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กลุ่ม ดังนี้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>
              <a:buNone/>
            </a:pP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1.  </a:t>
            </a:r>
            <a:r>
              <a:rPr lang="th-TH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ซอฟต์แวร์ระบบ (</a:t>
            </a:r>
            <a:r>
              <a:rPr lang="en-US" sz="32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Software) </a:t>
            </a:r>
          </a:p>
          <a:p>
            <a:pPr marL="384048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เป็นซอฟต์แวร์ที่ประกอบไปด้วยกลุ่มของโปรแกรมย่อยที่ถูกเขียนขึ้นมาเพื่อให้บริการโปรแกรมอื่น</a:t>
            </a:r>
          </a:p>
          <a:p>
            <a:pPr lvl="1" algn="thaiDist">
              <a:buNone/>
            </a:pP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2. 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ซอฟต์แวร์แอปพลิเคชั่น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Application Software)</a:t>
            </a:r>
          </a:p>
          <a:p>
            <a:pPr marL="384048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เป็นโปรแกรมแก้ปัญหางานทางธุรกิจโดยเฉพาะ ทำงานบนเครื่องคอมพิวเตอร์แบบ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Standalone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และบางครั้งสามารถทำงานแบบเวลาจริง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Real-time)</a:t>
            </a:r>
          </a:p>
          <a:p>
            <a:pPr marL="384048" lvl="2" indent="0" algn="thaiDist"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 ซอฟต์แวร์ด้านวิทยาศาสตร์และวิศวกรรม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Scientific Software/Engineering</a:t>
            </a:r>
          </a:p>
          <a:p>
            <a:pPr marL="384048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เป็นซอฟต์แวร์ที่ใช้เฉพาะงานด้านวิทยาศาสตร์และวิศวกรรมศาสตร์</a:t>
            </a:r>
          </a:p>
          <a:p>
            <a:pPr marL="384048" lvl="2" indent="0" algn="thaiDist"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 ซอฟต์แวร์แบบฝัง (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Embedded Software)</a:t>
            </a:r>
          </a:p>
          <a:p>
            <a:pPr marL="384048" lvl="2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เป็นซอฟต์แวร์ที่ถูกติดตั้งไว้ภายในอุปกรณ์อิเล็กทรอนิกส์ต่าง ๆ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หรือภายในระบบงาน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</a:t>
            </a:r>
          </a:p>
          <a:p>
            <a:pPr algn="thaiDist"/>
            <a:endParaRPr lang="en-US" sz="1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1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7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127448" y="1700808"/>
            <a:ext cx="9937104" cy="5472608"/>
          </a:xfrm>
        </p:spPr>
        <p:txBody>
          <a:bodyPr>
            <a:normAutofit/>
          </a:bodyPr>
          <a:lstStyle/>
          <a:p>
            <a:pPr lvl="1" algn="thaiDist">
              <a:buNone/>
            </a:pPr>
            <a:r>
              <a:rPr lang="en-US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 </a:t>
            </a:r>
            <a:r>
              <a:rPr lang="th-TH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ซอฟต์แวร์แบบสายการผลิต (</a:t>
            </a:r>
            <a:r>
              <a:rPr lang="en-US" sz="32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Product-Line Software)</a:t>
            </a:r>
          </a:p>
          <a:p>
            <a:pPr lvl="2" algn="thaiDist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ซอฟต์แวร์เฉพาะด้านที่ลูกค้าหลายกลุ่มสามารถนำไปใช้งานได้เหมือนกันหรืออาจเป็นกลุ่มลูกค้าเฉพาะ และลูกค้าตลาดใหญ่ที่เป็นผู้ใช้ทั่วไป</a:t>
            </a:r>
          </a:p>
          <a:p>
            <a:pPr lvl="1" algn="thaiDist">
              <a:buNone/>
            </a:pPr>
            <a:r>
              <a:rPr lang="en-US" sz="32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 </a:t>
            </a:r>
            <a:r>
              <a:rPr lang="th-TH" sz="32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เว็บแอปพลิเคชั่น (</a:t>
            </a:r>
            <a:r>
              <a:rPr lang="en-US" sz="32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Web Application)</a:t>
            </a:r>
          </a:p>
          <a:p>
            <a:pPr lvl="2" algn="thaiDist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กรณีที่ซอฟต์แวร์แอปพลิเคชั่นสามารถทำงานบนเว็บไซต์ เพื่อจัดการข้อมูลในฐานข้อมูลบนเว็บได้</a:t>
            </a: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 </a:t>
            </a:r>
            <a:r>
              <a:rPr lang="th-TH" sz="32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ซอฟต์แวร์ปัญญาประดิษฐ์ (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Artificial Intelligence Software)</a:t>
            </a:r>
          </a:p>
          <a:p>
            <a:pPr lvl="2" algn="thaiDist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เป็นซอฟต์แวร์ที่ถูกออกแบบให้มีอัลกอริทึมในการทำงานที่ซับซ้อนเลียนแบบสมองมนุษย์  เพื่อแก้ปัญหาที่มีความซับซ้อนสูงด้วยการวิเคราะห์ตามหลักของเหตุและผล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24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343472" y="1844824"/>
            <a:ext cx="9793088" cy="4392488"/>
          </a:xfrm>
        </p:spPr>
        <p:txBody>
          <a:bodyPr>
            <a:normAutofit/>
          </a:bodyPr>
          <a:lstStyle/>
          <a:p>
            <a:pPr algn="thaiDist">
              <a:spcBef>
                <a:spcPts val="600"/>
              </a:spcBef>
              <a:buNone/>
            </a:pPr>
            <a:r>
              <a:rPr lang="en-US" sz="36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แบ่งตามอุตสาหกรรมการผลิตซอฟต์แวร์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ประเภท ดังนี้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>
              <a:buNone/>
            </a:pP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 Generic Product</a:t>
            </a:r>
          </a:p>
          <a:p>
            <a:pPr lvl="2" algn="thaiDist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ผลิตภัณฑ์ซอฟต์แวร์หรือระบบที่ถูกผลิตภัณฑ์ซอฟต์แวร์หรือระบบที่ถูกผลิตขึ้นโดยผู้ผลิตซอฟต์แวร์รายใหญ่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Vendor)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เพื่อจำหน่ายให้กับลูกค้าในตลาดซอฟต์แวร์ทั่วไปที่ต้องการซื้อไปใช้งานตามความสามารถของซอฟต์แวร์</a:t>
            </a: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>
              <a:buNone/>
            </a:pP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 Customized Product</a:t>
            </a:r>
          </a:p>
          <a:p>
            <a:pPr lvl="2" algn="thaiDist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เป็นผลิตภัณฑ์ซอฟต์แวร์หรือระบบ สำหรับลูกค้าเฉพาะรายที่ได้ตกลง ทำสัญญาว่าจ้าง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9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2028056" y="1916832"/>
            <a:ext cx="9180512" cy="5472608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ข้อแตกต่าง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Generic Product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Customized Product</a:t>
            </a:r>
          </a:p>
          <a:p>
            <a:pPr lvl="2">
              <a:buNone/>
            </a:pPr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2">
              <a:buNone/>
            </a:pP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21193"/>
              </p:ext>
            </p:extLst>
          </p:nvPr>
        </p:nvGraphicFramePr>
        <p:xfrm>
          <a:off x="2063552" y="2780928"/>
          <a:ext cx="806489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Generic Product </a:t>
                      </a:r>
                      <a:endParaRPr lang="th-TH" sz="3600" dirty="0">
                        <a:solidFill>
                          <a:srgbClr val="FF0000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Customized Product</a:t>
                      </a:r>
                      <a:endParaRPr lang="th-TH" sz="3600" dirty="0">
                        <a:solidFill>
                          <a:srgbClr val="FF0000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ผลิตขึ้นมาโดยไม่ยึดความต้องการของลูกค้า</a:t>
                      </a:r>
                      <a:r>
                        <a:rPr lang="th-TH" sz="2800" b="1" baseline="0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นับเป็นการควบคุมความต้องการของลูกค้า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SP SUAN DUSIT" panose="02000000000000000000" pitchFamily="2" charset="0"/>
                        <a:cs typeface="SP SUAN DUSIT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ผลิตขึ้นมาตามความต้องการ กำหนด และควบคุมโดยลูกค้า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35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524000" y="1988840"/>
            <a:ext cx="9180512" cy="547260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None/>
            </a:pPr>
            <a:r>
              <a:rPr lang="th-TH" sz="4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ที่มาของวิศวกรรมซอฟต์แวร์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ซอฟต์แวร์ได้มีการเปลี่ยนแปลงบทบาทหน้าที่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ฮาร์ดแวร์คอมพิวเตอร์มีประสิทธิภาพมากขึ้นและราคาถูกลง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ความซับซ้อนที่เพิ่มมากขึ้นของซอฟต์แวร์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ซอฟต์แวร์ล้าสมัยกลายเป็นซอฟต์แวร์เก่า (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Legacy Software)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spcBef>
                <a:spcPts val="600"/>
              </a:spcBef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2">
              <a:buNone/>
            </a:pPr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2">
              <a:buNone/>
            </a:pP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92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1052736"/>
            <a:ext cx="7391400" cy="563563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th-TH" sz="4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วิศวกรรมซอฟแวร์และความสำคัญ</a:t>
            </a:r>
            <a:endParaRPr lang="en-US" sz="4800" b="1" dirty="0">
              <a:solidFill>
                <a:srgbClr val="00B0F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199456" y="1988840"/>
            <a:ext cx="10081120" cy="547260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th-TH" sz="4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ประโยชน์ของวิศวกรรมซอฟต์แวร์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กระบวนการผลิตซอฟต์แวร์ที่มีประสิทธิภาพ เป็นระบบ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มีมาตรฐานกำหนดวิธีการทำงานอย่างชัดเจน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มีการตรวจสอบคุณภาพของซอฟต์แวร์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มีเอกสารควบคุมกำกับการทำงานตลอดทั้งกระบวนการ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มีการตรวจสอบและประกันคุณภาพของซอฟต์แวร์ที่ผลิตก่อนส่งถึงมือผู้บริโภค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สามารถทำงานได้ ถึงแม้ว่าจะเปลี่ยนทีมงาน</a:t>
            </a:r>
          </a:p>
          <a:p>
            <a:pPr lvl="1">
              <a:spcBef>
                <a:spcPts val="600"/>
              </a:spcBef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2">
              <a:buNone/>
            </a:pPr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2">
              <a:buNone/>
            </a:pP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12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2430488" y="6328069"/>
            <a:ext cx="9180512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รูปแสดงปัจจัยที่ทำให้เกิดการเปลี่ยนแปลงไปสู่วิศวกรรมซอฟต์แวร์</a:t>
            </a: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endParaRPr lang="en-US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2567607" y="1052735"/>
            <a:ext cx="122413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720007" y="1205135"/>
            <a:ext cx="122413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927647" y="1412775"/>
            <a:ext cx="122413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0" name="รูปภาพ 9" descr="500x3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1584" y="4149079"/>
            <a:ext cx="2066229" cy="1371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8" descr="comsy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9362" y="3036630"/>
            <a:ext cx="1892885" cy="1249304"/>
          </a:xfrm>
          <a:prstGeom prst="rect">
            <a:avLst/>
          </a:prstGeom>
        </p:spPr>
      </p:pic>
      <p:pic>
        <p:nvPicPr>
          <p:cNvPr id="11" name="รูปภาพ 10" descr="500x3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7887" y="4077071"/>
            <a:ext cx="1714970" cy="13719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รูปภาพ 11" descr="waterfa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92144" y="3717031"/>
            <a:ext cx="2128879" cy="1570484"/>
          </a:xfrm>
          <a:prstGeom prst="rect">
            <a:avLst/>
          </a:prstGeom>
        </p:spPr>
      </p:pic>
      <p:pic>
        <p:nvPicPr>
          <p:cNvPr id="13" name="รูปภาพ 12" descr="500x32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12223" y="1844824"/>
            <a:ext cx="1714970" cy="1286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รูปภาพ 13" descr="500x32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99856" y="908720"/>
            <a:ext cx="2921741" cy="1711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2639615" y="2103239"/>
            <a:ext cx="19442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เทคโนโลยีเชิงวัตถุ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59895" y="2420888"/>
            <a:ext cx="23042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เครือข่ายคอมพิวเตอร์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24191" y="3068960"/>
            <a:ext cx="255577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ระยะเวลาเปิดตัวผลิตภัณฑ์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4111" y="5229200"/>
            <a:ext cx="32038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ปัญหาที่พบใน </a:t>
            </a:r>
            <a:r>
              <a:rPr lang="en-US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WaterFall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Model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95799" y="5373216"/>
            <a:ext cx="32038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Graphic User Interface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3511" y="5373216"/>
            <a:ext cx="32038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เศรษฐกิจที่เจริญเติบโตขึ้น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9375" y="2058365"/>
            <a:ext cx="295232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อำนาจในการจัดหา</a:t>
            </a:r>
          </a:p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เครื่องคอมพิวเตอร์มาใช้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3791" y="3140968"/>
            <a:ext cx="3528392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การเปลี่ยนแปลงในวิศวกรรมซอฟต์แวร์</a:t>
            </a:r>
          </a:p>
        </p:txBody>
      </p:sp>
      <p:sp>
        <p:nvSpPr>
          <p:cNvPr id="24" name="ลูกศรขวา 23"/>
          <p:cNvSpPr/>
          <p:nvPr/>
        </p:nvSpPr>
        <p:spPr>
          <a:xfrm rot="5400000">
            <a:off x="5944466" y="2816211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5" name="ลูกศรขวา 24"/>
          <p:cNvSpPr/>
          <p:nvPr/>
        </p:nvSpPr>
        <p:spPr>
          <a:xfrm rot="16200000">
            <a:off x="5932294" y="3824323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6" name="ลูกศรขวา 25"/>
          <p:cNvSpPr/>
          <p:nvPr/>
        </p:nvSpPr>
        <p:spPr>
          <a:xfrm rot="13232621">
            <a:off x="6968915" y="3729491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7" name="ลูกศรขวา 26"/>
          <p:cNvSpPr/>
          <p:nvPr/>
        </p:nvSpPr>
        <p:spPr>
          <a:xfrm rot="1746643">
            <a:off x="4013133" y="2708141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8" name="ลูกศรขวา 27"/>
          <p:cNvSpPr/>
          <p:nvPr/>
        </p:nvSpPr>
        <p:spPr>
          <a:xfrm rot="204899">
            <a:off x="3324066" y="3295760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9" name="ลูกศรขวา 28"/>
          <p:cNvSpPr/>
          <p:nvPr/>
        </p:nvSpPr>
        <p:spPr>
          <a:xfrm rot="19685977">
            <a:off x="4059088" y="3936343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0" name="ลูกศรขวา 29"/>
          <p:cNvSpPr/>
          <p:nvPr/>
        </p:nvSpPr>
        <p:spPr>
          <a:xfrm rot="8656785">
            <a:off x="7688692" y="2788916"/>
            <a:ext cx="370772" cy="30020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9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601044" y="1916832"/>
            <a:ext cx="9180512" cy="424847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ความสำคัญของวิศวกรรมซอฟต์แวร์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1. ปัจจัยการเปลี่ยนแปลงที่ทำให้งานด้านวิศวกรรมซอฟต์แวร์มีความสำคัญมากขึ้น ดังนี้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2. การเปลี่ยนแปลงของระยะเวลาการเปิดตัวผลิตภัณฑ์ที่รวดเร็วขึ้น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3. การเปลี่ยนแปลงในอุตสาหกรรมผลิตคอมพิวเตอร์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4. บุคคลทั่วไปหรือบริษัทขนาดเล็กมีอำนาจซื้อเครื่องคอมพิวเตอร์มากขึ้น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5. การแพร่หลายของการเชื่อมต่อเครือข่ายคอมพิวเตอร์ทั้งแบบท้องถิ่นและแบบระยะไกล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6. ความสามารถในการดัดแปลงใช้เทคโนโลยีเชิงวัตถุเข้ากับระบบงานได้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7. การเปลี่ยนแปลงของส่วนประสานกับผู้ใช้ที่มีแบบเป็นกราฟิกมากขึ้น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แบบจำลองของกระบวนการผลิตซอฟต์แวร์แบบ 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Waterfall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ไม่สามารถคาดการณ์ความต้องการของผู้ใช้ได้อีกต่อไป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</a:t>
            </a:r>
          </a:p>
          <a:p>
            <a:endParaRPr lang="en-US" sz="1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1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88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767408" y="2420888"/>
            <a:ext cx="5544616" cy="4104457"/>
          </a:xfrm>
        </p:spPr>
        <p:txBody>
          <a:bodyPr>
            <a:normAutofit/>
          </a:bodyPr>
          <a:lstStyle/>
          <a:p>
            <a:pPr algn="thaiDist" eaLnBrk="1" hangingPunct="1">
              <a:buNone/>
            </a:pPr>
            <a:r>
              <a:rPr lang="th-TH" sz="28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วิทยาการคอมพิวเตอร์ </a:t>
            </a:r>
            <a:r>
              <a:rPr lang="en-US" sz="28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(Computer Science)</a:t>
            </a:r>
            <a:endParaRPr lang="en-US" sz="2800" b="1" dirty="0">
              <a:solidFill>
                <a:srgbClr val="FF0066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 eaLnBrk="1" hangingPunct="1">
              <a:buFontTx/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อยู่บนรากฐานของวิทยาศาสตร์ ซึ่งเน้นการทำความเข้าใจและค้นหาความจริงเกี่ยวกับความรู้ทางคอมพิวเตอร์ เพื่อสร้างแนวคิด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ทฤษฎีใหม่ หรือ ปฏิเสธแนวคิด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ทฤษฎีเดิม และขยายวงความรู้ให้กว้างขึ้นจากแนวคิด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ทฤษฎีที่มีอยู่</a:t>
            </a:r>
          </a:p>
          <a:p>
            <a:pPr algn="thaiDist"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8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*</a:t>
            </a:r>
            <a:r>
              <a:rPr lang="th-TH" sz="28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ผลงานถูกพิจารณา หรือ ตัดสินโดยกลุ่มนักวิทยาศาสตร์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C1B14-6696-AA6E-5088-1921E5F4B6AB}"/>
              </a:ext>
            </a:extLst>
          </p:cNvPr>
          <p:cNvSpPr txBox="1">
            <a:spLocks/>
          </p:cNvSpPr>
          <p:nvPr/>
        </p:nvSpPr>
        <p:spPr>
          <a:xfrm>
            <a:off x="767408" y="1813223"/>
            <a:ext cx="10492968" cy="5760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buFont typeface="Calibri" panose="020F0502020204030204" pitchFamily="34" charset="0"/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ความแตกต่างของวิศวกรรมซอฟต์แวร์และวิทยาการคอมพิวเตอร์</a:t>
            </a:r>
          </a:p>
        </p:txBody>
      </p:sp>
      <p:sp>
        <p:nvSpPr>
          <p:cNvPr id="21507" name="Rectangle 3"/>
          <p:cNvSpPr txBox="1">
            <a:spLocks/>
          </p:cNvSpPr>
          <p:nvPr/>
        </p:nvSpPr>
        <p:spPr>
          <a:xfrm>
            <a:off x="6672064" y="2432257"/>
            <a:ext cx="525658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buFont typeface="Calibri" panose="020F0502020204030204" pitchFamily="34" charset="0"/>
              <a:buNone/>
            </a:pPr>
            <a:r>
              <a:rPr lang="th-TH" sz="2800" b="1" u="sng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 (</a:t>
            </a:r>
            <a:r>
              <a:rPr lang="en-US" sz="2800" b="1" u="sng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Engineering</a:t>
            </a:r>
            <a:r>
              <a:rPr lang="th-TH" sz="2800" b="1" u="sng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2800" b="1" u="sng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Font typeface="Wingdings" pitchFamily="2" charset="2"/>
              <a:buNone/>
            </a:pP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อยู่บนรากฐานของวิธีการทางวิศวกรรมศาสตร์ ซึ่งประยุกต์แนวคิด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ทฤษฎีทางวิทยาศาสตร์ คณิตศาสตร์และเทคโนโลยีขณะนั้นในการสร้างผลิตภัณฑ์ที่เป็นประโยชน์และปลอดภัยต่อสาธารณะ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>
              <a:buFont typeface="Wingdings" pitchFamily="2" charset="2"/>
              <a:buNone/>
            </a:pPr>
            <a:r>
              <a:rPr lang="en-US" sz="28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*  </a:t>
            </a:r>
            <a:r>
              <a:rPr lang="th-TH" sz="2800" b="1" u="sng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ผลงานถูกพิจารณา หรือ ตัดสินโดยกลุ่มผู้ใช้</a:t>
            </a:r>
            <a:r>
              <a:rPr lang="en-US" sz="2800" b="1" u="sng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2800" b="1" u="sng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6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Outline of this presentation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ซอฟต์แวร์ การเปลี่ยนแปลง และปัญหาที่พบ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วิศวกรรมซอฟแวร์และความสำคัญ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องค์ประกอบของวิศวกรรมซอฟต์แวร์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วิวัฒนาการของวิศวกรรมซอฟต์แวร์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คุณลักษณะของซอฟต์แวร์ที่มีคุณภาพ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ระเบียบวิธีปฏิบัติของวิศวกรรมซอฟต์แวร์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2783632" y="1095368"/>
            <a:ext cx="2520280" cy="9622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วิทยาการคอมพิวเตอร์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Science</a:t>
            </a:r>
            <a:r>
              <a:rPr lang="en-US" sz="24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16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104112" y="1052736"/>
            <a:ext cx="2520280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ลูกค้า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Customer</a:t>
            </a:r>
            <a:r>
              <a:rPr lang="en-US" sz="24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16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799856" y="3687656"/>
            <a:ext cx="2880320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Engineering</a:t>
            </a:r>
            <a:r>
              <a:rPr lang="en-US" sz="24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16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1703512" y="2391512"/>
            <a:ext cx="1800200" cy="10801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ทฤษฏี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Theories</a:t>
            </a:r>
            <a:r>
              <a:rPr lang="en-US" sz="24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24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1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3575720" y="2391512"/>
            <a:ext cx="3456384" cy="8934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วิธีการทางคอมพิวเตอร์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Function)</a:t>
            </a:r>
            <a:endParaRPr lang="th-TH" sz="24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1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3113292" y="5091151"/>
            <a:ext cx="6084168" cy="5760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ใช้เครื่องมือและเทคนิคเพื่อแก้ปัญหา</a:t>
            </a:r>
            <a:endParaRPr lang="th-TH" sz="24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1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7392144" y="2463520"/>
            <a:ext cx="1800200" cy="87196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ปัญหา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Problem</a:t>
            </a:r>
            <a:r>
              <a:rPr lang="en-US" sz="2400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2400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1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ลูกศรลง 12"/>
          <p:cNvSpPr/>
          <p:nvPr/>
        </p:nvSpPr>
        <p:spPr>
          <a:xfrm>
            <a:off x="6096000" y="4669334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2999656" y="2060848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ลง 14"/>
          <p:cNvSpPr/>
          <p:nvPr/>
        </p:nvSpPr>
        <p:spPr>
          <a:xfrm>
            <a:off x="4727848" y="2060848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ลง 15"/>
          <p:cNvSpPr/>
          <p:nvPr/>
        </p:nvSpPr>
        <p:spPr>
          <a:xfrm>
            <a:off x="8184232" y="2060848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ลง 16"/>
          <p:cNvSpPr/>
          <p:nvPr/>
        </p:nvSpPr>
        <p:spPr>
          <a:xfrm>
            <a:off x="5951984" y="3284984"/>
            <a:ext cx="288032" cy="360040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ลง 17"/>
          <p:cNvSpPr/>
          <p:nvPr/>
        </p:nvSpPr>
        <p:spPr>
          <a:xfrm rot="17636485" flipH="1">
            <a:off x="3995206" y="2662865"/>
            <a:ext cx="287869" cy="1484034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ลง 18"/>
          <p:cNvSpPr/>
          <p:nvPr/>
        </p:nvSpPr>
        <p:spPr>
          <a:xfrm rot="3045921">
            <a:off x="7447291" y="3178812"/>
            <a:ext cx="201042" cy="609648"/>
          </a:xfrm>
          <a:prstGeom prst="downArrow">
            <a:avLst/>
          </a:prstGeom>
          <a:solidFill>
            <a:srgbClr val="FF4B4B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610A9-235D-FC94-518C-9A2CA15E3B8E}"/>
              </a:ext>
            </a:extLst>
          </p:cNvPr>
          <p:cNvSpPr txBox="1"/>
          <p:nvPr/>
        </p:nvSpPr>
        <p:spPr>
          <a:xfrm>
            <a:off x="1847528" y="6330449"/>
            <a:ext cx="87849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ความสัมพันธ์ระหว่างวิศวกรรมซอฟต์แวร์และวิทยาการคอมพิวเตอร์</a:t>
            </a:r>
            <a:endParaRPr lang="en-US" sz="24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sz="2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1626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803402"/>
            <a:ext cx="9937104" cy="4721943"/>
          </a:xfrm>
        </p:spPr>
        <p:txBody>
          <a:bodyPr/>
          <a:lstStyle/>
          <a:p>
            <a:pPr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ความแตกต่างของวิศวกรรมซอฟต์แวร์และวิศวกรรมระบบ</a:t>
            </a:r>
          </a:p>
          <a:p>
            <a:pPr algn="thaiDist" eaLnBrk="1" hangingPunct="1">
              <a:buNone/>
            </a:pPr>
            <a:r>
              <a:rPr lang="th-TH" sz="3200" b="1" u="sng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วิศวกรรมระบบ </a:t>
            </a:r>
            <a:r>
              <a:rPr lang="en-US" sz="3200" b="1" u="sng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(System Engineering)</a:t>
            </a:r>
            <a:endParaRPr lang="en-US" sz="3200" b="1" dirty="0">
              <a:solidFill>
                <a:srgbClr val="6600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 eaLnBrk="1" hangingPunct="1">
              <a:buFontTx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เกี่ยวข้องกับทุก ๆ ด้านของการพัฒนาและการเปลี่ยนแปลงของระบบที่มีความซับซ้อน โดยมีซอฟต์แวร์เป็นแกนหลักในการทำงานของระบบ การวิศวกรรมระบบเป็นการกระทำที่ก่อให้เกิดการกำหนดระบบ ระบุถึงสถาปัตยกรรมทั้งระบบ แล้วนำส่วนประกอบที่แตกต่างกันมาประสานเข้าด้วยกันจนกลายเป็นระบบ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</a:t>
            </a:r>
          </a:p>
          <a:p>
            <a:pPr lvl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การวิศวกรรมระบบเป็นศาสตร์ที่</a:t>
            </a:r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เก่าแก่กว่า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</a:t>
            </a:r>
          </a:p>
          <a:p>
            <a:pPr lvl="1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ซอฟต์แวร์เป็นแกนหลักในการทำงานของระบบ</a:t>
            </a:r>
          </a:p>
          <a:p>
            <a:pPr algn="thaiDist" eaLnBrk="1" hangingPunct="1">
              <a:buFontTx/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 eaLnBrk="1" hangingPunct="1">
              <a:buFontTx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48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27448" y="1803402"/>
            <a:ext cx="10009112" cy="4721943"/>
          </a:xfrm>
        </p:spPr>
        <p:txBody>
          <a:bodyPr/>
          <a:lstStyle/>
          <a:p>
            <a:pPr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ความแตกต่างของวิศวกรรมซอฟต์แวร์กับการวิเคราะห์และออกแบบระบบ</a:t>
            </a:r>
          </a:p>
          <a:p>
            <a:pPr algn="thaiDist" eaLnBrk="1" hangingPunct="1">
              <a:buNone/>
            </a:pPr>
            <a:r>
              <a:rPr lang="th-TH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การวิเคราะห์และออกแบบระบบ </a:t>
            </a:r>
            <a:r>
              <a:rPr lang="en-US" sz="36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(System Analysis and Design)</a:t>
            </a:r>
            <a:endParaRPr lang="en-US" sz="36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เป็นการศึกษา วิเคราะห์ และแยกแยะปัญหาที่เกิดขึ้นในระบบ แล้วทำการออกแบบ และกำหนดคุณสมบัติทางเทคนิค โดยนำระบบคอมพิวเตอร์มาประยุกต์ใช้เพื่อแก้ปัญหาที่ได้ทำการวิเคราะห์มาแล้ว</a:t>
            </a:r>
          </a:p>
          <a:p>
            <a:pPr marL="0" indent="0" algn="thaiDist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ระบบที่ถูกนำมาวิเคราะห์และออกแบบส่วนใหญ่</a:t>
            </a:r>
            <a:r>
              <a:rPr lang="th-TH" sz="3200" b="1" i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เป็นระบบสารสนเทศ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ที่จะนำมาใช้ภายในองค์กร โดยมี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th-TH" sz="3200" b="1" i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นักวิเคราะห์ระบบ (</a:t>
            </a:r>
            <a:r>
              <a:rPr lang="en-US" sz="3200" b="1" i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Analyst)</a:t>
            </a:r>
            <a:r>
              <a:rPr lang="en-US" sz="3200" b="1" i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”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เป็นผู้รับผิดชอบงานวิเคราะห์และออกแบบโดยตรง</a:t>
            </a:r>
            <a:endParaRPr lang="th-TH" sz="3200" b="1" i="1" u="sng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 eaLnBrk="1" hangingPunct="1">
              <a:buFontTx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54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628801"/>
            <a:ext cx="10153128" cy="4721943"/>
          </a:xfrm>
        </p:spPr>
        <p:txBody>
          <a:bodyPr/>
          <a:lstStyle/>
          <a:p>
            <a:pPr algn="thaiDist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ความแตกต่างของวิศวกรรมซอฟต์แวร์กับการวิเคราะห์และออกแบบระบบ</a:t>
            </a:r>
          </a:p>
          <a:p>
            <a:pPr marL="0" indent="0" algn="thaiDist">
              <a:buNone/>
              <a:tabLst>
                <a:tab pos="630238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วิศวกรรมซอฟต์แวร์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Engineering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ทำหน้าที่เกี่ยวกับการผลิตซอฟต์แวร์เพื่อการค้า กระบวนการที่นำมาใช้พัฒนาซอฟต์แวร์หรือระบบจะคล้ายคลึงกัน แต่</a:t>
            </a:r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ขั้นตอนของวิศวกรรมซอฟต์แวร์มีมากกว่าขั้นตอนของการวิเคราะห์และออกแบบ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ขั้นตอนสำคัญของการวิเคราะห์และออกแบบมีเพียง การจัดทำความต้องการ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Requirement)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Analysis)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และออกแบบ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เท่านั้น</a:t>
            </a:r>
          </a:p>
          <a:p>
            <a:pPr algn="thaiDist" eaLnBrk="1" hangingPunct="1">
              <a:buFontTx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5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F0DA50B-2653-8CDF-417C-6E1CA096E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12" y="3252401"/>
            <a:ext cx="1937376" cy="1937376"/>
          </a:xfrm>
          <a:prstGeom prst="rect">
            <a:avLst/>
          </a:prstGeom>
        </p:spPr>
      </p:pic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5" y="1916832"/>
            <a:ext cx="5472609" cy="72008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บุคคลที่เกี่ยวข้องกับงานวิศวกรรมซอฟต์แวร์</a:t>
            </a:r>
            <a:endParaRPr lang="en-US" sz="2800" b="1" dirty="0">
              <a:solidFill>
                <a:srgbClr val="6600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D77897-AF36-6FC4-EFF7-D610D2588B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232" y="3072146"/>
            <a:ext cx="2848085" cy="18461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0BBCBE-BA76-2A53-3319-07511EDF2E0B}"/>
              </a:ext>
            </a:extLst>
          </p:cNvPr>
          <p:cNvSpPr txBox="1"/>
          <p:nvPr/>
        </p:nvSpPr>
        <p:spPr>
          <a:xfrm>
            <a:off x="8040216" y="5138029"/>
            <a:ext cx="2736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นักพัฒนา 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Developer)</a:t>
            </a:r>
            <a:endParaRPr lang="th-TH" sz="2400" b="1" dirty="0">
              <a:solidFill>
                <a:schemeClr val="accent6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8026B0-7C82-ACFA-3D35-1EC495484778}"/>
              </a:ext>
            </a:extLst>
          </p:cNvPr>
          <p:cNvSpPr txBox="1"/>
          <p:nvPr/>
        </p:nvSpPr>
        <p:spPr>
          <a:xfrm>
            <a:off x="4453884" y="5169950"/>
            <a:ext cx="2736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th-TH" sz="24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ลูกค้า (</a:t>
            </a:r>
            <a:r>
              <a:rPr lang="en-US" sz="2400" b="1" dirty="0">
                <a:solidFill>
                  <a:srgbClr val="FF9933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Customer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893747-8B0D-0EDF-8BE4-D5A7A6620C6D}"/>
              </a:ext>
            </a:extLst>
          </p:cNvPr>
          <p:cNvSpPr txBox="1"/>
          <p:nvPr/>
        </p:nvSpPr>
        <p:spPr>
          <a:xfrm>
            <a:off x="1443698" y="5131007"/>
            <a:ext cx="21601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ผู้ใช้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User)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AE7048-276B-5D80-E172-91928BD473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3782" y="2953023"/>
            <a:ext cx="3776509" cy="221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01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898984" y="1173087"/>
            <a:ext cx="8221352" cy="682577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ความสัมพันธ์ระหว่างกลุ่มบุคคลที่เกี่ยวข้องกับงานวิศวกรรมซอฟต์แวร์	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ลูกศรขวา 6"/>
          <p:cNvSpPr/>
          <p:nvPr/>
        </p:nvSpPr>
        <p:spPr>
          <a:xfrm rot="2203859">
            <a:off x="6783694" y="3554509"/>
            <a:ext cx="782574" cy="36762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ลูกศรขวา 7"/>
          <p:cNvSpPr/>
          <p:nvPr/>
        </p:nvSpPr>
        <p:spPr>
          <a:xfrm rot="2203859" flipH="1">
            <a:off x="6487507" y="3761048"/>
            <a:ext cx="836229" cy="38845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064" y="191716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ลูกค้า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Customer)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5824374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นักพัฒนา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Developer)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วิศวกรซอฟต์แวร์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Engineer)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0136" y="382421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สร้างซอฟต์แวร์ (ระบบ)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79976" y="2491231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ให้เงินสนับสนุนการผลิตซอฟต์แวร์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79976" y="3193812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1504" y="5786100"/>
            <a:ext cx="413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ผู้ใช้ 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(User)</a:t>
            </a:r>
            <a:endParaRPr lang="th-TH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ลูกศรขวา 14"/>
          <p:cNvSpPr/>
          <p:nvPr/>
        </p:nvSpPr>
        <p:spPr>
          <a:xfrm flipH="1">
            <a:off x="5087888" y="5013176"/>
            <a:ext cx="1335006" cy="38845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6" name="ลูกศรขวา 15"/>
          <p:cNvSpPr/>
          <p:nvPr/>
        </p:nvSpPr>
        <p:spPr>
          <a:xfrm>
            <a:off x="5159896" y="4725144"/>
            <a:ext cx="1296144" cy="38845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1744" y="4273932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ความต้องการ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3752" y="5301208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 (ระบบ)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96008" y="3913892"/>
            <a:ext cx="413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ใช้งานซอฟต์แวร์ (ระบบ)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B792F82-1D23-CEF3-DA52-FD607B60F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919" y="4725144"/>
            <a:ext cx="1070130" cy="10701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9FEF2DB-2C9E-89EA-5C39-D28026412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925" y="2315407"/>
            <a:ext cx="2550395" cy="149716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82D3364-D044-9C7F-BAF9-A2A81BDC6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295" y="4433774"/>
            <a:ext cx="2050435" cy="132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45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055440" y="1628801"/>
            <a:ext cx="4248472" cy="472194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คุณสมบัติของวิศวกรซอฟต์แวร์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1. มีความรู้ด้านการผลิตซอฟต์แวร์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2. มีความรู้ด้านการบริหารโครงการ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3. มีความรู้ด้านการจัดการ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4. มีความรู้ด้านธุรกิจ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5. มีความรู้ด้านประชาสัมพันธ์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6. มีความน่าเชื่อถือ</a:t>
            </a:r>
          </a:p>
          <a:p>
            <a:pPr lvl="1">
              <a:buFontTx/>
              <a:buChar char="•"/>
            </a:pPr>
            <a:endParaRPr lang="th-TH" sz="1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eaLnBrk="1" hangingPunct="1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5591944" y="2132856"/>
            <a:ext cx="4392488" cy="33843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  7.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มีความรู้สึกไว</a:t>
            </a:r>
          </a:p>
          <a:p>
            <a:pPr marL="201168" lvl="1" indent="0">
              <a:buFont typeface="Calibri" pitchFamily="34" charset="0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มีความเป็นผู้นำ</a:t>
            </a:r>
          </a:p>
          <a:p>
            <a:pPr marL="201168" lvl="1" indent="0">
              <a:buFont typeface="Calibri" pitchFamily="34" charset="0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มีความอดทนต่อภาวะความกดดัน</a:t>
            </a:r>
          </a:p>
          <a:p>
            <a:pPr marL="201168" lvl="1" indent="0">
              <a:buFont typeface="Calibri" pitchFamily="34" charset="0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มีความยืดหยุ่นสูง</a:t>
            </a:r>
          </a:p>
          <a:p>
            <a:pPr marL="201168" lvl="1" indent="0">
              <a:buFont typeface="Calibri" pitchFamily="34" charset="0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11. มีความรับผิดชอบ</a:t>
            </a:r>
          </a:p>
          <a:p>
            <a:pPr marL="201168" lvl="1" indent="0">
              <a:buFont typeface="Calibri" pitchFamily="34" charset="0"/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12 มีความยุติธรรม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90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122692" y="1059121"/>
            <a:ext cx="8551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บุคลากรที่เกี่ยวข้องกับการพัฒนาซอฟต์แวร์</a:t>
            </a:r>
            <a:endParaRPr lang="th-TH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12490" y="2028616"/>
            <a:ext cx="48409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Project  Manager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หน้าที่ วางแผนโครงงาน/จัดการบุคลากร/ ควบคุม  ตรวจสอบ</a:t>
            </a:r>
          </a:p>
          <a:p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System   Analyst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หน้าที่ วิเคราะห์ความต้องการ/ออกแบบระบบตามความต้องการ</a:t>
            </a:r>
          </a:p>
          <a:p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Programmer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หน้าที่ ออกแบบ/เขียนโปรแกรม/ทดสอบ แก้ไข</a:t>
            </a:r>
          </a:p>
        </p:txBody>
      </p:sp>
      <p:sp>
        <p:nvSpPr>
          <p:cNvPr id="79875" name="Oval 3"/>
          <p:cNvSpPr>
            <a:spLocks noChangeArrowheads="1"/>
          </p:cNvSpPr>
          <p:nvPr/>
        </p:nvSpPr>
        <p:spPr bwMode="auto">
          <a:xfrm>
            <a:off x="7325072" y="1118424"/>
            <a:ext cx="2743200" cy="2743200"/>
          </a:xfrm>
          <a:prstGeom prst="ellipse">
            <a:avLst/>
          </a:prstGeom>
          <a:solidFill>
            <a:srgbClr val="FF66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5801072" y="3404424"/>
            <a:ext cx="2743200" cy="2743200"/>
          </a:xfrm>
          <a:prstGeom prst="ellipse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8544272" y="3480624"/>
            <a:ext cx="2743200" cy="2743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7248872" y="2413824"/>
            <a:ext cx="2743200" cy="2743200"/>
          </a:xfrm>
          <a:prstGeom prst="ellipse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7325072" y="3977116"/>
            <a:ext cx="25364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4. </a:t>
            </a:r>
            <a:r>
              <a:rPr lang="th-TH" sz="28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Software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Engineer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7661836" y="1812643"/>
            <a:ext cx="2199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Project Manager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5801072" y="4559836"/>
            <a:ext cx="22284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System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Analyst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8974004" y="5089466"/>
            <a:ext cx="20361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3. Programmer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026A5B-FAC8-7670-19B9-EA14193FE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2188" y="3171651"/>
            <a:ext cx="1308721" cy="84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1242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องค์ประกอบของวิศวกรรมซอฟต์แวร์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737360"/>
            <a:ext cx="9956224" cy="4613384"/>
          </a:xfrm>
        </p:spPr>
        <p:txBody>
          <a:bodyPr>
            <a:normAutofit/>
          </a:bodyPr>
          <a:lstStyle/>
          <a:p>
            <a:pPr algn="thaiDist" eaLnBrk="1" hangingPunct="1">
              <a:buNone/>
            </a:pP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องค์ประกอบวิศวกรรมซอฟต์แวร์แบ่งออกเป็น </a:t>
            </a:r>
            <a:r>
              <a:rPr lang="en-US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 ดังนี้</a:t>
            </a:r>
          </a:p>
          <a:p>
            <a:pPr algn="thaiDist" eaLnBrk="1" hangingPunct="1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b="1" i="1" u="sng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ส่วนที่ </a:t>
            </a:r>
            <a:r>
              <a:rPr lang="en-US" sz="3200" b="1" i="1" u="sng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3200" b="1" i="1" u="sng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วิศวกรรมระบบ (</a:t>
            </a:r>
            <a:r>
              <a:rPr lang="en-US" sz="3200" b="1" i="1" u="sng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Engineering)</a:t>
            </a:r>
            <a:r>
              <a:rPr lang="en-US" sz="3200" b="1" i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กระบวนการศึกษาและวิเคราะห์ของระบบที่มีความสลับซับซ้อน เพื่อสนับสนุนการทำงานใน </a:t>
            </a:r>
          </a:p>
          <a:p>
            <a:pPr algn="thaiDist" eaLnBrk="1" hangingPunct="1">
              <a:buNone/>
            </a:pPr>
            <a:r>
              <a:rPr lang="th-TH" sz="3200" b="1" i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ส่วนที่ </a:t>
            </a:r>
            <a:r>
              <a:rPr lang="en-US" sz="3200" b="1" i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3200" b="1" i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วิศวกรรมการผลิต (</a:t>
            </a:r>
            <a:r>
              <a:rPr lang="en-US" sz="3200" b="1" i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Development Engineering)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ซึ่งเป็นกระบวนการแปรสภาพความต้องการของระบบ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System Requirements)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ให้กลายเป็นซอฟต์แวร์อันเป็นเป้าหมายสำคัญทางด้านวิศวกรรมซอฟต์แวร์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>
              <a:buFontTx/>
              <a:buChar char="•"/>
            </a:pP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07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671305" y="2219684"/>
            <a:ext cx="8305800" cy="4638316"/>
          </a:xfrm>
        </p:spPr>
        <p:txBody>
          <a:bodyPr>
            <a:noAutofit/>
          </a:bodyPr>
          <a:lstStyle/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buFontTx/>
              <a:buChar char="•"/>
            </a:pPr>
            <a:endParaRPr lang="th-TH" sz="2800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ctr">
              <a:buFontTx/>
              <a:buChar char="•"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รูปแสดงองค์ประกอบของวิศวกรรมซอฟต์แวร์</a:t>
            </a:r>
          </a:p>
          <a:p>
            <a:pPr eaLnBrk="1" hangingPunct="1">
              <a:buNone/>
            </a:pPr>
            <a:r>
              <a:rPr lang="th-TH" sz="28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endParaRPr lang="en-US" sz="28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007768" y="417228"/>
            <a:ext cx="3240360" cy="106755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Engineering)</a:t>
            </a:r>
            <a:endParaRPr lang="th-TH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193318" y="1613980"/>
            <a:ext cx="2304256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วิศวกรรมระบบ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Engineering)</a:t>
            </a:r>
            <a:endParaRPr lang="th-TH" sz="24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441790" y="1613980"/>
            <a:ext cx="2808312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วิศวกรรมการผลิต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Development Engineering)</a:t>
            </a:r>
            <a:endParaRPr lang="th-TH" sz="24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769382" y="2478076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วิศวกรรมกระบวนการทางธุรกิจ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769382" y="2982132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แบบจำลองกระบวนการทางธุรกิจ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769382" y="3486188"/>
            <a:ext cx="3531335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กำหนดคุณสมบัติและฟังก์ชันงาน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769382" y="3990244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กำหนดหน้าที่ของฟังก์ชันงานให้ชัดเจน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769382" y="4494300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วิเคราะห์ระบบเพื่อหาความต้องการใหม่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769382" y="4998356"/>
            <a:ext cx="352839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กำหนดขอบเขตและออกแบบระบบใหม่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017854" y="2406068"/>
            <a:ext cx="3528392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วิเคราะห์และกำหนดความต้องการ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7017854" y="2766106"/>
            <a:ext cx="3528392" cy="59088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จัดทำข้อกำหนดคุณสมบัติของซอฟต์แวร์</a:t>
            </a: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017854" y="3356992"/>
            <a:ext cx="3528392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ออกแบบซอฟต์แวร์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7017854" y="3774220"/>
            <a:ext cx="3528392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พัฒนาซอฟต์แวร์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7017854" y="4206268"/>
            <a:ext cx="3528392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ทดสอบระบบย่อย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7017854" y="4638316"/>
            <a:ext cx="3528392" cy="50405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ประสานระบบย่อยและทดสอบระบบรวม</a:t>
            </a: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7017854" y="5142372"/>
            <a:ext cx="3528392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นำไปใช้งานและบำรุงรักษา</a:t>
            </a:r>
          </a:p>
        </p:txBody>
      </p:sp>
      <p:cxnSp>
        <p:nvCxnSpPr>
          <p:cNvPr id="24" name="ตัวเชื่อมต่อตรง 23"/>
          <p:cNvCxnSpPr/>
          <p:nvPr/>
        </p:nvCxnSpPr>
        <p:spPr>
          <a:xfrm rot="5400000">
            <a:off x="897174" y="3774220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>
            <a:stCxn id="7" idx="1"/>
          </p:cNvCxnSpPr>
          <p:nvPr/>
        </p:nvCxnSpPr>
        <p:spPr>
          <a:xfrm rot="10800000">
            <a:off x="2337334" y="2694100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 rot="10800000">
            <a:off x="2337334" y="3198156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 rot="10800000">
            <a:off x="2337334" y="3702212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 rot="10800000">
            <a:off x="2337334" y="4278276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 rot="10800000">
            <a:off x="2337334" y="4782332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 rot="10800000">
            <a:off x="2337334" y="5214380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 rot="5400000">
            <a:off x="5145646" y="3774220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 rot="10800000">
            <a:off x="6585806" y="2694100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 rot="10800000">
            <a:off x="6585806" y="3054140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 rot="10800000">
            <a:off x="6585806" y="3558196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 rot="10800000">
            <a:off x="6585806" y="4422291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 rot="10800000">
            <a:off x="6585806" y="4854339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 rot="10800000">
            <a:off x="6585806" y="5214380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 rot="10800000">
            <a:off x="6585807" y="399024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1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620688"/>
            <a:ext cx="7920880" cy="851595"/>
          </a:xfrm>
        </p:spPr>
        <p:txBody>
          <a:bodyPr>
            <a:noAutofit/>
          </a:bodyPr>
          <a:lstStyle/>
          <a:p>
            <a:pPr eaLnBrk="0" hangingPunct="0"/>
            <a:r>
              <a:rPr lang="th-TH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 การเปลี่ยนแปลง และปัญหาที่พบ</a:t>
            </a:r>
            <a:endParaRPr lang="en-US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551384" y="1700808"/>
            <a:ext cx="11089232" cy="4104456"/>
          </a:xfrm>
        </p:spPr>
        <p:txBody>
          <a:bodyPr>
            <a:noAutofit/>
          </a:bodyPr>
          <a:lstStyle/>
          <a:p>
            <a:pPr algn="thaiDist">
              <a:spcBef>
                <a:spcPts val="0"/>
              </a:spcBef>
            </a:pPr>
            <a:r>
              <a:rPr lang="th-TH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 </a:t>
            </a:r>
            <a:r>
              <a:rPr lang="en-US" sz="2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(Software Engineering)</a:t>
            </a:r>
            <a:r>
              <a:rPr lang="en-US" sz="40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มุมมองทางการศึกษาในแง่ของสาขาวิชา</a:t>
            </a:r>
          </a:p>
          <a:p>
            <a:pPr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ในปี ค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 1968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คำว่า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”</a:t>
            </a:r>
            <a:r>
              <a:rPr lang="th-TH" sz="2800" b="1" i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</a:t>
            </a:r>
            <a:r>
              <a:rPr lang="en-US" sz="2800" b="1" i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(software engineering)”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ถูกใช้อย่างแพร่หลาย  เพื่อแสดงถึงกิจกรรมต่าง ๆ ที่รวมถึงการเขียนโปรแกรม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(programming)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และการรหัส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(coding) [Macro, 1987].  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	ก่อนปี ค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 1974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สาขาวิชาวิศวกรรมซอฟต์แวร์ยังไม่ปรากฏ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[Barnes, 1998].  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	สถาบันเทคโนโลยี</a:t>
            </a:r>
            <a:r>
              <a:rPr lang="th-TH" sz="28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โรเช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สเตอร์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(The Rochester Institute of Technology (RIT))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ในประเทศสหรัฐอเมริกาได้อ้างว่าเป็นสถาบันแรกที่แนะนำหลักสูตรปริญญาตรีสาขาวิศวกรรมซอฟต์แวร์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[Lutz, 1999].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6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196753"/>
            <a:ext cx="10153128" cy="511256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วิศวกรรมระบบ มีหน้าที่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ดังนี้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กำหนดวัตถุประสงค์ของระบบ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กำหนดขอบเขตของระบบ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แบ่งระบบออกเป็นส่วน ๆ ตามฟังก์ชันงานหรือคุณสมบัติของระบบ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พิจารณาความสัมพันธ์ของส่วนประกอบต่าง ๆ ที่เกี่ยวข้องทั้งหมด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กำหนดความสัมพันธ์ของปัจจัยนำเข้า ประมวลผล และผลลัพธ์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พิจารณาปัจจัยที่มีส่วนเกี่ยวข้องในระบบ 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กำหนดความต้องการในส่วนของปฏิบัติการ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(Operation)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และฟังก์ชันงาน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Function)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ทั้งระบบ	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48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27448" y="1772816"/>
            <a:ext cx="10081120" cy="4577928"/>
          </a:xfrm>
        </p:spPr>
        <p:txBody>
          <a:bodyPr/>
          <a:lstStyle/>
          <a:p>
            <a:pPr algn="thaiDist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สร้างแบบจำลองระบบ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Model)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เพื่อใช้วิเคราะห์และพัฒนาให้สอดคล้องกับแบบจำลองซอฟต์แวร์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(Software Model)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ที่สร้างขึ้น</a:t>
            </a:r>
          </a:p>
          <a:p>
            <a:pPr algn="thaiDist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นำเสนอและแลกเปลี่ยนข้อคิดเห็นกับผู้ที่เกี่ยวข้องกับระบบ  </a:t>
            </a:r>
          </a:p>
          <a:p>
            <a:pPr marL="201168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- ผู้ใช้ระบบ</a:t>
            </a:r>
          </a:p>
          <a:p>
            <a:pPr marL="201168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- เจ้าของระบบ</a:t>
            </a:r>
          </a:p>
          <a:p>
            <a:pPr marL="201168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- ผู้ที่เกี่ยวข้องกับผลประโยชน์ที่มีต่อระบบ</a:t>
            </a:r>
          </a:p>
          <a:p>
            <a:pPr algn="thaiDist" eaLnBrk="1" hangingPunct="1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545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052736"/>
            <a:ext cx="9937104" cy="5298009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วิศวกรรมการผลิต มีหน้าที่ </a:t>
            </a:r>
            <a:r>
              <a:rPr lang="th-TH" sz="4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ดังนี้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กำหนดความต้องการและจัดทำข้อกำหนดคุณสมบัติ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ออกแบบแนวทางแก้ปัญหาให้สอดคล้องกับความต้องการ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พิจารณาสถาปัตยกรรมให้สอดคล้องกับแนวทางแก้ปัญหา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วางแผนโครงการผลิตซอฟต์แวร์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ทดสอบซอฟต์แวร์ในแต่ละคอมโพ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เน้นท์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ผนวกคอมโพเน้นต่าง ๆ รวมเป็นระบบเดียวกัน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32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097280" y="1737360"/>
            <a:ext cx="9997440" cy="4613384"/>
          </a:xfrm>
        </p:spPr>
        <p:txBody>
          <a:bodyPr/>
          <a:lstStyle/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ทดสอบการผนวกรวมระบบ พร้อมตรวจสอบความถูกต้องและความสอดคล้องกับความต้องการที่ได้กำหนดไว้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พิจารณากลยุทธ์ในการนำไปใช้งาน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นำไปใช้งาน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ปรับเปลี่ยนกระบวนการจัดการ</a:t>
            </a:r>
          </a:p>
          <a:p>
            <a:pPr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บำรุงรักษาและติดตั้งซอฟต์แวร์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8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วิวัฒนาการของวิศวกรรมซอฟต์แวร์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036320" y="1737360"/>
            <a:ext cx="10119360" cy="4613384"/>
          </a:xfrm>
        </p:spPr>
        <p:txBody>
          <a:bodyPr/>
          <a:lstStyle/>
          <a:p>
            <a:pPr algn="thaiDist" eaLnBrk="1" hangingPunct="1">
              <a:buNone/>
            </a:pPr>
            <a:r>
              <a:rPr lang="th-TH" sz="40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วิวัฒนาการแบ่งระยะเวลาออกเป็น </a:t>
            </a:r>
            <a:r>
              <a:rPr lang="en-US" sz="40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 </a:t>
            </a:r>
            <a:r>
              <a:rPr lang="th-TH" sz="40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ช่วง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ดังนี้</a:t>
            </a:r>
          </a:p>
          <a:p>
            <a:pPr marL="0" indent="0" algn="thaiDist" eaLnBrk="1" hangingPunct="1">
              <a:buNone/>
              <a:tabLst>
                <a:tab pos="539750" algn="l"/>
              </a:tabLst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ช่วงระหว่างปี ค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1945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ถึง 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1965 :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จุดเริ่มต้นของวิศวกรรมซอฟต์แวร์</a:t>
            </a:r>
          </a:p>
          <a:p>
            <a:pPr marL="400050" lvl="1" indent="0" algn="thaiDist">
              <a:tabLst>
                <a:tab pos="53975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นำไปใช้งานครั้งแรกราวปี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 1950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ถึงต้นปี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1960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การผลิตมุ่งเน้นที่ซอฟต์แวร์เป็นสำคัญ</a:t>
            </a:r>
          </a:p>
          <a:p>
            <a:pPr marL="400050" lvl="1" indent="0" algn="thaiDist">
              <a:tabLst>
                <a:tab pos="53975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North Atlantic Treaty Organization (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นาโต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/ 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NATO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จัดสัมมนาวิศวกรรมซอฟต์แวร์สองครั้ง  ครั้งแรกปี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1968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1969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ณ ประเทศเยอรมัน ได้รับการยอมรับอย่างเป็นทางการ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38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27448" y="1889448"/>
            <a:ext cx="10081120" cy="4968552"/>
          </a:xfrm>
        </p:spPr>
        <p:txBody>
          <a:bodyPr/>
          <a:lstStyle/>
          <a:p>
            <a:pPr algn="thaiDist" eaLnBrk="1" hangingPunct="1">
              <a:buNone/>
            </a:pP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ช่วงระหว่างปี ค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1965 </a:t>
            </a:r>
            <a:r>
              <a:rPr 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ถึง </a:t>
            </a: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1985 :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วิกฤติซอฟต์แวร์</a:t>
            </a:r>
          </a:p>
          <a:p>
            <a:pPr marL="400050" lvl="1" indent="0" algn="thaiDist">
              <a:tabLst>
                <a:tab pos="53975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จุดวิกฤติในช่วงปี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 1960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ถึงปี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1980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00050" lvl="1" indent="0" algn="thaiDist">
              <a:tabLst>
                <a:tab pos="53975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กรณีตัวอย่าง</a:t>
            </a:r>
          </a:p>
          <a:p>
            <a:pPr marL="800100" lvl="2" indent="0" algn="thaiDist">
              <a:tabLst>
                <a:tab pos="539750" algn="l"/>
              </a:tabLst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ซอฟต์แวร์ระบบปฏิบัติการ 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OS/360</a:t>
            </a:r>
          </a:p>
          <a:p>
            <a:pPr marL="800100" lvl="2" indent="0" algn="thaiDist">
              <a:tabLst>
                <a:tab pos="539750" algn="l"/>
              </a:tabLst>
            </a:pP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ซอฟต์แวร์ระบบรักษาความปลอดภัยของฐานจรวดนำวิถี</a:t>
            </a:r>
            <a:r>
              <a:rPr lang="th-TH" sz="3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แอร์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เรียน (</a:t>
            </a:r>
            <a:r>
              <a:rPr lang="en-US" sz="3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Ariane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marL="800100" lvl="2" indent="0" algn="thaiDist">
              <a:tabLst>
                <a:tab pos="539750" algn="l"/>
              </a:tabLst>
            </a:pP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ซอฟต์แวร์ระบบควบคุมการแผ่รังสีสำหรับเครื่องรักษาผู้ป่วยด้วยรังสีวิทยา</a:t>
            </a:r>
          </a:p>
        </p:txBody>
      </p:sp>
    </p:spTree>
    <p:extLst>
      <p:ext uri="{BB962C8B-B14F-4D97-AF65-F5344CB8AC3E}">
        <p14:creationId xmlns:p14="http://schemas.microsoft.com/office/powerpoint/2010/main" val="1022671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839416" y="1700808"/>
            <a:ext cx="10297144" cy="4968552"/>
          </a:xfrm>
        </p:spPr>
        <p:txBody>
          <a:bodyPr/>
          <a:lstStyle/>
          <a:p>
            <a:pPr algn="thaiDist" eaLnBrk="1" hangingPunct="1">
              <a:buNone/>
            </a:pPr>
            <a:r>
              <a:rPr lang="th-TH" sz="3200" b="1" dirty="0">
                <a:solidFill>
                  <a:schemeClr val="accent2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ปีเตอร์ จี นูมัน (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Peter G. Neumann)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รายงานความเสียหายที่เกิดจากซอฟต์แวร์ต่อคณะกรรมาธิการความเสี่ยง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Risk Committee)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โดยสรุปได้ดังนี้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800100" lvl="2" indent="0" algn="thaiDist">
              <a:tabLst>
                <a:tab pos="539750" algn="l"/>
              </a:tabLst>
            </a:pP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อุตสาหกรรมซอฟต์แวร์เกิดฟองสบู่แตก</a:t>
            </a:r>
          </a:p>
          <a:p>
            <a:pPr marL="800100" lvl="2" indent="0" algn="thaiDist">
              <a:tabLst>
                <a:tab pos="539750" algn="l"/>
              </a:tabLst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การผลิตซอฟต์แวร์เกิดการชะลอตัว </a:t>
            </a:r>
          </a:p>
          <a:p>
            <a:pPr marL="800100" lvl="2" indent="0" algn="thaiDist">
              <a:tabLst>
                <a:tab pos="539750" algn="l"/>
              </a:tabLst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แนวทางการพัฒนาซอฟต์แวร์ตลอดระยะเวลา 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20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ปีที่ผ่านมา ยังไม่สามารถนำมาใช้งานได้จริงกับการทำงาน</a:t>
            </a:r>
          </a:p>
          <a:p>
            <a:pPr marL="800100" lvl="2" indent="0" algn="thaiDist">
              <a:tabLst>
                <a:tab pos="539750" algn="l"/>
              </a:tabLst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วิศวกรซอฟต์แวร์ต่างตระหนักและให้การยอมรับ</a:t>
            </a:r>
          </a:p>
        </p:txBody>
      </p:sp>
    </p:spTree>
    <p:extLst>
      <p:ext uri="{BB962C8B-B14F-4D97-AF65-F5344CB8AC3E}">
        <p14:creationId xmlns:p14="http://schemas.microsoft.com/office/powerpoint/2010/main" val="7319841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772816"/>
            <a:ext cx="9865096" cy="4896544"/>
          </a:xfrm>
        </p:spPr>
        <p:txBody>
          <a:bodyPr/>
          <a:lstStyle/>
          <a:p>
            <a:pPr eaLnBrk="1" hangingPunct="1">
              <a:buNone/>
            </a:pP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ช่วงระหว่างปี ค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1985 </a:t>
            </a: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ถึงปัจจุบัน </a:t>
            </a:r>
            <a:r>
              <a:rPr lang="en-US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: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ฟองสบู่แตก</a:t>
            </a:r>
          </a:p>
          <a:p>
            <a:pPr marL="400050" lvl="1" indent="0">
              <a:tabLst>
                <a:tab pos="53975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ยุคของการแก้ปัญหาวิกฤติซอฟต์แวร์อย่างแท้จริง โดยมีปัจจัยที่เป็นแรง</a:t>
            </a:r>
          </a:p>
          <a:p>
            <a:pPr marL="400050" lvl="1" indent="0">
              <a:buNone/>
              <a:tabLst>
                <a:tab pos="539750" algn="l"/>
              </a:tabLs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ขับเคลื่อนดังนี้ </a:t>
            </a:r>
          </a:p>
          <a:p>
            <a:pPr marL="800100" lvl="2" indent="0">
              <a:tabLst>
                <a:tab pos="539750" algn="l"/>
              </a:tabLst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เครื่องมือ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Tool)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สหวิทยาการ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Discipline)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วิธีการที่ถูกแบบแผน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Formal Method)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Process)</a:t>
            </a:r>
          </a:p>
          <a:p>
            <a:pPr marL="800100" lvl="2" indent="0">
              <a:tabLst>
                <a:tab pos="539750" algn="l"/>
              </a:tabLst>
            </a:pP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ความเป็นมืออาชีพ </a:t>
            </a:r>
          </a:p>
        </p:txBody>
      </p:sp>
    </p:spTree>
    <p:extLst>
      <p:ext uri="{BB962C8B-B14F-4D97-AF65-F5344CB8AC3E}">
        <p14:creationId xmlns:p14="http://schemas.microsoft.com/office/powerpoint/2010/main" val="65427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055440" y="1737360"/>
            <a:ext cx="10297144" cy="4932000"/>
          </a:xfrm>
        </p:spPr>
        <p:txBody>
          <a:bodyPr/>
          <a:lstStyle/>
          <a:p>
            <a:pPr algn="thaiDist" eaLnBrk="1" hangingPunct="1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1987 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รด 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บรู้คส์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Fred Brooks)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ได้เผยแพร่ผลงานในบทความเรื่อง “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No Silver Bullet”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โดยมีใจความว่า ยังไม่มีเทคโนโลยีหรือแนวทางปฏิบัติใดตลอดเวลา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 ที่เป็นเครื่องบ่งชี้ถึงวิธีการปรับปรุงเพื่อเพิ่มผลผลิตและคุณภาพอย่างมีประสิทธิผลได้อย่างแท้จริง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085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คุณลักษณะของซอฟต์แวร์ที่มีคุณภาพ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036320" y="1737360"/>
            <a:ext cx="10119360" cy="49320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คุณลักษณะของซอฟแวร์ 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ความสามารถในการบำรุงรักษา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Maintainability)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ง่ายต่อการบำรุงรักษา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สามารถเปลี่ยนแปลง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Change)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ปรับเปลี่ยนให้เหมาะสม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Adaptive) 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ตอบสนอง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Response)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ได้อย่างรวดเร็วและทันท่วงที</a:t>
            </a: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ความสามารถในการพึ่งพา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Dependability)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ความน่าเชื่อถือ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Reliability) 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ผ่านการทวนสอบและตรวจรับ (</a:t>
            </a:r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Verification and Validation)</a:t>
            </a:r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0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382" y="908720"/>
            <a:ext cx="9793088" cy="563563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th-TH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ความหมายวิศวกรรมซอฟต์แวร์ (</a:t>
            </a:r>
            <a:r>
              <a:rPr lang="en-US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Engineering Definition) 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839416" y="1700808"/>
            <a:ext cx="10585177" cy="4680520"/>
          </a:xfrm>
        </p:spPr>
        <p:txBody>
          <a:bodyPr>
            <a:normAutofit/>
          </a:bodyPr>
          <a:lstStyle/>
          <a:p>
            <a:pPr algn="thaiDist">
              <a:lnSpc>
                <a:spcPct val="90000"/>
              </a:lnSpc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 คือกระบวนการสร้างสรรค์โปรแกรมโดยใช้หลักทางวิศวกรรมเข้ามาช่วยในการดำเนินการสร้าง  (อ.สมหมาย  สุขคำ)</a:t>
            </a:r>
          </a:p>
          <a:p>
            <a:pPr algn="thaiDist">
              <a:lnSpc>
                <a:spcPct val="90000"/>
              </a:lnSpc>
              <a:buNone/>
            </a:pPr>
            <a:endParaRPr lang="th-TH" sz="12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lnSpc>
                <a:spcPct val="90000"/>
              </a:lnSpc>
            </a:pPr>
            <a:r>
              <a:rPr lang="en-US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“Software Engineering is systematic approach to the development operation , maintenance , retirement of software”</a:t>
            </a:r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(</a:t>
            </a:r>
            <a:r>
              <a:rPr lang="th-TH" sz="3200" b="1" dirty="0" err="1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IEEE</a:t>
            </a:r>
            <a:r>
              <a:rPr lang="th-TH" sz="32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83b)</a:t>
            </a:r>
          </a:p>
          <a:p>
            <a:pPr algn="thaiDist">
              <a:lnSpc>
                <a:spcPct val="90000"/>
              </a:lnSpc>
            </a:pPr>
            <a:endParaRPr lang="en-US" sz="1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th-TH" sz="32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ความหมายที่ 1</a:t>
            </a:r>
            <a:r>
              <a:rPr lang="th-TH" sz="32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วิชาการว่าด้วยการออกแบบโปรแกรมคอมพิวเตอร์   ตลอดจนการบริหารงาน การพัฒนาเพื่อที่จะได้มาซึ่ง ผลิตผลซอฟต์แวร์ที่มีคุณภาพสูง  ราคาถูก  และภายในเวลาที่กำหนดให้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(สุชาย  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ธนวเสถียร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737360"/>
            <a:ext cx="9895264" cy="4932000"/>
          </a:xfrm>
        </p:spPr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ประสิทธิภาพ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Efficiency)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ประหยัด หรือสิ้นเปลืองน้อยที่สุด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ใช้ทรัพยากรต่าง ๆ ได้อย่างคุ้มค่า</a:t>
            </a: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ความสามารถในการใช้งาน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Usability)</a:t>
            </a: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สะดวก และง่ายต่อการใช้งาน</a:t>
            </a:r>
            <a:endParaRPr lang="en-US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2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เสริมสร้างการเรียนรู้ได้อย่างรวดเร็ว</a:t>
            </a:r>
          </a:p>
          <a:p>
            <a:pPr marL="201168" lvl="1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วิธีการวัดผลหรือประเมินผลจากปัจจัยด้านอื่น ๆ เช่น</a:t>
            </a:r>
          </a:p>
          <a:p>
            <a:pPr lvl="2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การประเมินผลความพึงพอใจของลูกค้า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Customer Satisfaction)</a:t>
            </a:r>
          </a:p>
          <a:p>
            <a:pPr lvl="2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การคำนวณต้นทุน และงบประมาณการดำเนินการ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Cost and Budget) </a:t>
            </a:r>
          </a:p>
          <a:p>
            <a:pPr lvl="2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กระตรวจสอบและประกันคุณภาพของซอฟต์แวร์ทางวิศวกรรม</a:t>
            </a:r>
          </a:p>
          <a:p>
            <a:pPr lvl="2"/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773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ระเบียบวิธีปฏิบัติของวิศวกรรมซอฟต์แวร์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097280" y="1844824"/>
            <a:ext cx="10183296" cy="5013176"/>
          </a:xfrm>
        </p:spPr>
        <p:txBody>
          <a:bodyPr/>
          <a:lstStyle/>
          <a:p>
            <a:pPr lvl="1"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วิศวกรรมซอฟต์แวร์ เป็นงานที่แทรกซึมอยู่ในทุกขั้นตอนของกระบวนการผลิตซอฟต์แวร์</a:t>
            </a:r>
          </a:p>
          <a:p>
            <a:pPr lvl="1"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ระเบียบวิธีปฏิบัติของวิศวกรรมซอฟต์แวร์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Engineering Methodology)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จึงเป็นไปตามแนวทางการพัฒนาซอฟต์แวร์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 Development Approach)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มีสองแนวทาง คือ</a:t>
            </a:r>
          </a:p>
          <a:p>
            <a:pPr lvl="2"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แนวทางเชิงโครงสร้าง</a:t>
            </a:r>
          </a:p>
          <a:p>
            <a:pPr lvl="2"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แนวทางเชิงวัตถุ</a:t>
            </a:r>
          </a:p>
        </p:txBody>
      </p:sp>
    </p:spTree>
    <p:extLst>
      <p:ext uri="{BB962C8B-B14F-4D97-AF65-F5344CB8AC3E}">
        <p14:creationId xmlns:p14="http://schemas.microsoft.com/office/powerpoint/2010/main" val="11765178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27448" y="1700808"/>
            <a:ext cx="10009112" cy="5157192"/>
          </a:xfrm>
        </p:spPr>
        <p:txBody>
          <a:bodyPr>
            <a:normAutofit lnSpcReduction="10000"/>
          </a:bodyPr>
          <a:lstStyle/>
          <a:p>
            <a:pPr marL="0" lvl="2" indent="0">
              <a:buNone/>
            </a:pP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 แนวทางเชิงโครงสร้าง (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Structured Approach)</a:t>
            </a:r>
          </a:p>
          <a:p>
            <a:pPr marL="630238" lvl="2" indent="0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แบ่งระบบและความต้องการออกเป็นระบบย่อย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Sub-System)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630238" lvl="2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ลักษณะของระบบจึงเป็นโครงสร้างแบบลำดับชั้น</a:t>
            </a:r>
          </a:p>
          <a:p>
            <a:pPr marL="630238" lvl="2" indent="0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ระเบียบวิธีปฏิบัติชนิดหนึ่งที่นิยมนำมาใช้ในขั้นตอนการวิเคราะห์และออกแบบระบบ คือ “การวิเคราะห์และออกแบบระบบเชิงโครงสร้าง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Structured System Analysis and Design: SSAD)”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คิดค้นโดย 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Yourdan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&amp; Demarco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 ค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ศ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. 1978</a:t>
            </a:r>
          </a:p>
          <a:p>
            <a:pPr marL="630238" lvl="2" indent="0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</a:t>
            </a:r>
          </a:p>
          <a:p>
            <a:pPr marL="1087438" lvl="3" indent="0"/>
            <a:r>
              <a:rPr lang="en-US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ต้องวิเคราะห์และออกแบบข้อมูลรวมถึงพฤติกรรมของระบบแยกกันคนละส่วน ทำให้ต้องใช้เวลานาน</a:t>
            </a:r>
          </a:p>
          <a:p>
            <a:pPr marL="1087438" lvl="3" indent="0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ใช้ต้นทุนมากเกินไป</a:t>
            </a:r>
          </a:p>
          <a:p>
            <a:pPr marL="1087438" lvl="3" indent="0"/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เสี่ยงต่อการเปลี่ยนแปลงความต้องการของผู้ใช้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630238" lvl="2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672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268760"/>
            <a:ext cx="9468544" cy="576064"/>
          </a:xfrm>
        </p:spPr>
        <p:txBody>
          <a:bodyPr>
            <a:normAutofit lnSpcReduction="10000"/>
          </a:bodyPr>
          <a:lstStyle/>
          <a:p>
            <a:pPr marL="0" lvl="2" indent="0"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การวิเคราะห์และออกแบบระบบเชิงโครงสร้าง</a:t>
            </a:r>
          </a:p>
          <a:p>
            <a:pPr marL="0" lvl="2" indent="0">
              <a:buNone/>
            </a:pP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en-US" sz="32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630238" lvl="2" indent="0"/>
            <a:endParaRPr lang="th-TH" sz="30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871864" y="2276872"/>
            <a:ext cx="2232248" cy="576064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ระบบวางบิล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871864" y="3140968"/>
            <a:ext cx="2232248" cy="576064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จัดทำใบส่งสินค้า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871864" y="3933056"/>
            <a:ext cx="2232248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จัดทำรายการยอดขาย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871864" y="4653136"/>
            <a:ext cx="2232248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จัดทำภาษีซื้อ </a:t>
            </a:r>
            <a:r>
              <a:rPr lang="en-US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th-TH" sz="28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ขาย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871864" y="5445224"/>
            <a:ext cx="2232248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จัดทำใบวางบิล</a:t>
            </a:r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rot="5400000">
            <a:off x="5808762" y="378824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5400000">
            <a:off x="5808762" y="458033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 rot="5400000">
            <a:off x="5808762" y="530041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7536160" y="3140968"/>
            <a:ext cx="2520280" cy="576064"/>
          </a:xfrm>
          <a:prstGeom prst="rect">
            <a:avLst/>
          </a:prstGeom>
          <a:solidFill>
            <a:srgbClr val="FF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ตรวจสอบ</a:t>
            </a:r>
            <a:r>
              <a:rPr lang="th-TH" sz="24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สถานะการ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สั่งซื้อ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7536160" y="3933056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ปรับปรุงยอดสั่งซื้อ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7536160" y="4653136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แก้ไขสถานะวิเคราะห์การขาย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847528" y="3140968"/>
            <a:ext cx="252028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ตรวจสอบการจัดส่งสินค้า</a:t>
            </a: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847528" y="3933056"/>
            <a:ext cx="2520280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ปรับปรุงสถานะคลังสินค้า</a:t>
            </a: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 rot="5400000">
            <a:off x="2856434" y="386025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endCxn id="18" idx="3"/>
          </p:cNvCxnSpPr>
          <p:nvPr/>
        </p:nvCxnSpPr>
        <p:spPr>
          <a:xfrm rot="10800000">
            <a:off x="4367808" y="342900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rot="10800000">
            <a:off x="7032104" y="3429000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2999656" y="2996952"/>
            <a:ext cx="58326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2927648" y="3068960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 rot="5400000">
            <a:off x="5879976" y="29249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 rot="5400000">
            <a:off x="8760296" y="3068960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 rot="5400000">
            <a:off x="8689082" y="378824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/>
          <p:nvPr/>
        </p:nvCxnSpPr>
        <p:spPr>
          <a:xfrm rot="5400000">
            <a:off x="8689082" y="458033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5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1199456" y="1196752"/>
            <a:ext cx="10009112" cy="5661248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2. แนวทางเชิงวัตถุ (</a:t>
            </a:r>
            <a:r>
              <a:rPr lang="en-US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Object – Oriented Approach)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630238" lvl="2" inden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คิดค้นโดย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Grady 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Booch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, James 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Rumbaugh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Ivar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Jacobson</a:t>
            </a:r>
          </a:p>
          <a:p>
            <a:pPr marL="630238" lvl="2" inden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การวิเคราะห์และออกแบบระบบเชิงวัตถุ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Object-Oriented System </a:t>
            </a:r>
          </a:p>
          <a:p>
            <a:pPr marL="63023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Analysis and Design)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630238" lvl="2" indent="0"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เป็นการวิเคราะห์ระบบโดยการมองทุกอย่างในระบบ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เป็นอ็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อบ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เจ็กต์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Object)</a:t>
            </a:r>
          </a:p>
          <a:p>
            <a:pPr marL="630238" lvl="2" inden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ภายในอ็อบเจ็กต์ จะมีส่วนข้อมูลและพฤติกรรมของระบบ</a:t>
            </a:r>
          </a:p>
          <a:p>
            <a:pPr marL="0" lvl="2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ข้อดี</a:t>
            </a:r>
            <a:endParaRPr lang="th-TH" sz="3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r>
              <a:rPr lang="th-TH" sz="3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การวิเคราะห์และออกแบบระบบรวดเร็ว </a:t>
            </a:r>
          </a:p>
          <a:p>
            <a:pPr marL="0" lvl="2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2. รองรับกับระบบงานที่มีความซับซ้อนสูง</a:t>
            </a:r>
          </a:p>
          <a:p>
            <a:pPr marL="0" lvl="2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3. ทันต่อการเปลี่ยนแปลงความต้องการของผู้ใช้</a:t>
            </a:r>
          </a:p>
          <a:p>
            <a:pPr marL="630238" lvl="2" indent="0">
              <a:spcBef>
                <a:spcPts val="0"/>
              </a:spcBef>
              <a:spcAft>
                <a:spcPts val="0"/>
              </a:spcAft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000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839416" y="1196753"/>
            <a:ext cx="9144000" cy="720080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ตัว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อย่างอ็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อบ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เจ็กต์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2" indent="0">
              <a:buNone/>
            </a:pPr>
            <a:endParaRPr lang="th-TH" sz="1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55640" y="2348880"/>
            <a:ext cx="3456384" cy="5760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Invoice</a:t>
            </a:r>
            <a:endParaRPr lang="th-TH" sz="32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855640" y="2924944"/>
            <a:ext cx="3456384" cy="27363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ID</a:t>
            </a: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No.</a:t>
            </a: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Address</a:t>
            </a: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A/C No.</a:t>
            </a: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Amount</a:t>
            </a:r>
          </a:p>
          <a:p>
            <a:pPr>
              <a:lnSpc>
                <a:spcPct val="50000"/>
              </a:lnSpc>
            </a:pPr>
            <a:endParaRPr lang="en-US" sz="32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value of goods</a:t>
            </a: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discount</a:t>
            </a: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</a:t>
            </a:r>
            <a:r>
              <a:rPr lang="en-US" sz="32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Ad.</a:t>
            </a: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Charge</a:t>
            </a:r>
          </a:p>
          <a:p>
            <a:pPr>
              <a:lnSpc>
                <a:spcPct val="50000"/>
              </a:lnSpc>
            </a:pPr>
            <a:r>
              <a:rPr lang="en-US" sz="32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Invoice Amount</a:t>
            </a:r>
            <a:endParaRPr lang="th-TH" sz="32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9" name="ตัวเชื่อมต่อตรง 8"/>
          <p:cNvCxnSpPr>
            <a:stCxn id="7" idx="1"/>
          </p:cNvCxnSpPr>
          <p:nvPr/>
        </p:nvCxnSpPr>
        <p:spPr>
          <a:xfrm rot="10800000" flipH="1">
            <a:off x="2855640" y="4293096"/>
            <a:ext cx="34563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44898" y="2246965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6080" y="328498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Attributes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88088" y="4653136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Methods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696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108598"/>
            <a:ext cx="11409705" cy="833111"/>
          </a:xfrm>
        </p:spPr>
        <p:txBody>
          <a:bodyPr>
            <a:normAutofit/>
          </a:bodyPr>
          <a:lstStyle/>
          <a:p>
            <a:r>
              <a:rPr lang="en-US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1 : The End</a:t>
            </a:r>
            <a:r>
              <a:rPr lang="th-TH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Question?</a:t>
            </a:r>
            <a:r>
              <a:rPr lang="th-TH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055440" y="1844824"/>
            <a:ext cx="10441160" cy="547260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th-TH" sz="36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ความหมายที่ 2</a:t>
            </a: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การพัฒนาซอฟท์แวร์ให้ได้ผลลัพธ์ใกล้เคียงเป้าหมายหรือบรรลุเป้าหมายของการพัฒนา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อันได้แก่ </a:t>
            </a:r>
          </a:p>
          <a:p>
            <a:pPr>
              <a:spcBef>
                <a:spcPts val="600"/>
              </a:spcBef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1. ซอฟท์แวร์ที่มีคุณภาพ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สามารถส่งมอบได้ตรงเวลา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อยู่ภายใต้งบประมาณที่คาดการณ์</a:t>
            </a:r>
          </a:p>
          <a:p>
            <a:pPr marL="201168" lvl="1" indent="0">
              <a:spcBef>
                <a:spcPts val="600"/>
              </a:spcBef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มีคุณสมบัติตรงตามความต้องการของผู้ใช้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ผศ.ดร.สมนึก  คีรีโต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>
              <a:spcBef>
                <a:spcPts val="1200"/>
              </a:spcBef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8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055440" y="1844824"/>
            <a:ext cx="10585176" cy="5472608"/>
          </a:xfrm>
        </p:spPr>
        <p:txBody>
          <a:bodyPr/>
          <a:lstStyle/>
          <a:p>
            <a:pPr algn="thaiDist"/>
            <a:r>
              <a:rPr lang="th-TH" sz="36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ความหมายที่ 3</a:t>
            </a: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ศาสตร์เกี่ยวกับวิศวกรรมด้านซอฟต์แวร์มีเนื้อหาเกี่ยวข้องกับการใช้กระบวนการทางวิศวกรรมในการดูแลการผลิต ตั้งแต่การเริ่มเก็บความต้องการ การตั้งเป้าหมายของระบบ การออกแบบ กระบวนการพัฒนา การตรวจสอบ การประเมินผล การติดตามโครงการ การประเมินต้นทุน การรักษาความปลอดภัย ไปจนถึงการคิดราคาซอฟต์แวร์  เป็นต้น</a:t>
            </a:r>
          </a:p>
          <a:p>
            <a:pPr lvl="1" algn="thaiDist">
              <a:spcBef>
                <a:spcPts val="1200"/>
              </a:spcBef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127448" y="1844824"/>
            <a:ext cx="10369152" cy="5472608"/>
          </a:xfrm>
        </p:spPr>
        <p:txBody>
          <a:bodyPr/>
          <a:lstStyle/>
          <a:p>
            <a:pPr algn="thaiDist"/>
            <a:r>
              <a:rPr lang="th-TH" sz="36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ความหมายที่ 4</a:t>
            </a: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การนำแนวทางที่เป็นระบบ มีระเบียบ กฎเกณฑ์ และสามารถวัดผลในเชิงปริมาณได้ มาประยุกต์ใช้ในการ  พัฒนา ปฏิบัติการ และบำรุงรักษาซอฟต์แวร์ ซึ่งก็คือ เพื่องานด้าน   วิศวกรรมการผลิตซอฟต์แวร์ หรือกล่าวอีกนัยหนึ่งคือ เป็นการศึกษา วิธีการผลิตซอฟต์แวร์นั่นเอง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[IEEE, 2004]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6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983432" y="1844824"/>
            <a:ext cx="10441160" cy="5472608"/>
          </a:xfrm>
        </p:spPr>
        <p:txBody>
          <a:bodyPr/>
          <a:lstStyle/>
          <a:p>
            <a:pPr algn="thaiDist"/>
            <a:r>
              <a:rPr lang="th-TH" sz="36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ความหมายที่ 5</a:t>
            </a: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การผสมผสานระหว่างศาสตร์และศิลป์ เพื่อการผลิตซอฟต์แวร์เชิงพาณิชย์ โดยเริ่มต้นตั้งแต่การจัดทำข้อกำหนดคุณสมบัติของระบบ ตลอดจนการบำรุงรักษาระบบให้เป็นปกติ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Sommerville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, 2007]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โดยแบ่งนัยสำคัญออกเป็น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ประเด็น คือ</a:t>
            </a:r>
          </a:p>
          <a:p>
            <a:pPr lvl="1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1.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สหวิทยาการจัดการด้านวิศวกรรม</a:t>
            </a:r>
          </a:p>
          <a:p>
            <a:pPr lvl="1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2.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ผู้เชี่ยวชาญด้านการผลิตซอฟต์แวร์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6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199456" y="1772816"/>
            <a:ext cx="9937104" cy="5472608"/>
          </a:xfrm>
        </p:spPr>
        <p:txBody>
          <a:bodyPr/>
          <a:lstStyle/>
          <a:p>
            <a:pPr algn="thaiDist"/>
            <a:r>
              <a:rPr lang="th-TH" sz="36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ความหมายที่ </a:t>
            </a:r>
            <a:r>
              <a:rPr lang="en-US" sz="3600" b="1" u="sng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การนำหลักวิชาการด้านวิศวกรรมมาดูแลกระบวนการผลิตซอฟต์แวร์ ตั้งแต่ขั้นตอนแรกจนถึงขั้นตอนบำรุงรักษาหลังการใช้งาน เพื่อให้ซอฟต์แวร์ที่ได้มีคุณภาพสูงสุดภายใต้ข้อจำกัดด้านเวลาและต้นทุน (กิตติ  ภักดีวัฒนะกุล)</a:t>
            </a:r>
          </a:p>
          <a:p>
            <a:pPr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424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1163</TotalTime>
  <Words>3194</Words>
  <Application>Microsoft Office PowerPoint</Application>
  <PresentationFormat>Widescreen</PresentationFormat>
  <Paragraphs>365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Angsana New</vt:lpstr>
      <vt:lpstr>Calibri</vt:lpstr>
      <vt:lpstr>Calibri Light</vt:lpstr>
      <vt:lpstr>SP SUAN DUSIT</vt:lpstr>
      <vt:lpstr>Wingdings</vt:lpstr>
      <vt:lpstr>Retrospect</vt:lpstr>
      <vt:lpstr>Chapter 1 : Introduction to Software Engineering </vt:lpstr>
      <vt:lpstr>Outline of this presentation</vt:lpstr>
      <vt:lpstr>ซอฟต์แวร์ การเปลี่ยนแปลง และปัญหาที่พบ</vt:lpstr>
      <vt:lpstr>ความหมายวิศวกรรมซอฟต์แวร์ (Software Engineering Definition)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บทบาทที่เปลี่ยนแปลงไปของซอฟต์แวร์</vt:lpstr>
      <vt:lpstr>ประเภทของซอฟต์แวร์</vt:lpstr>
      <vt:lpstr>PowerPoint Presentation</vt:lpstr>
      <vt:lpstr>PowerPoint Presentation</vt:lpstr>
      <vt:lpstr>PowerPoint Presentation</vt:lpstr>
      <vt:lpstr>PowerPoint Presentation</vt:lpstr>
      <vt:lpstr>วิศวกรรมซอฟแวร์และความสำคัญ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องค์ประกอบของวิศวกรรมซอฟต์แวร์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วิวัฒนาการของวิศวกรรมซอฟต์แวร์</vt:lpstr>
      <vt:lpstr>PowerPoint Presentation</vt:lpstr>
      <vt:lpstr>PowerPoint Presentation</vt:lpstr>
      <vt:lpstr>PowerPoint Presentation</vt:lpstr>
      <vt:lpstr>PowerPoint Presentation</vt:lpstr>
      <vt:lpstr>คุณลักษณะของซอฟต์แวร์ที่มีคุณภาพ</vt:lpstr>
      <vt:lpstr>PowerPoint Presentation</vt:lpstr>
      <vt:lpstr>ระเบียบวิธีปฏิบัติของวิศวกรรมซอฟต์แวร์</vt:lpstr>
      <vt:lpstr>PowerPoint Presentation</vt:lpstr>
      <vt:lpstr>PowerPoint Presentation</vt:lpstr>
      <vt:lpstr>PowerPoint Presentation</vt:lpstr>
      <vt:lpstr>PowerPoint Presentation</vt:lpstr>
      <vt:lpstr>Chapter 1 : The End (Any Question?)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Juthawut Chantaramalee</cp:lastModifiedBy>
  <cp:revision>106</cp:revision>
  <dcterms:created xsi:type="dcterms:W3CDTF">1997-11-07T14:07:18Z</dcterms:created>
  <dcterms:modified xsi:type="dcterms:W3CDTF">2025-01-22T04:00:10Z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