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9" r:id="rId1"/>
  </p:sldMasterIdLst>
  <p:notesMasterIdLst>
    <p:notesMasterId r:id="rId48"/>
  </p:notesMasterIdLst>
  <p:handoutMasterIdLst>
    <p:handoutMasterId r:id="rId49"/>
  </p:handoutMasterIdLst>
  <p:sldIdLst>
    <p:sldId id="256" r:id="rId2"/>
    <p:sldId id="27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3" r:id="rId13"/>
    <p:sldId id="305" r:id="rId14"/>
    <p:sldId id="307" r:id="rId15"/>
    <p:sldId id="308" r:id="rId16"/>
    <p:sldId id="309" r:id="rId17"/>
    <p:sldId id="310" r:id="rId18"/>
    <p:sldId id="311" r:id="rId19"/>
    <p:sldId id="312" r:id="rId20"/>
    <p:sldId id="314" r:id="rId21"/>
    <p:sldId id="315" r:id="rId22"/>
    <p:sldId id="317" r:id="rId23"/>
    <p:sldId id="318" r:id="rId24"/>
    <p:sldId id="319" r:id="rId25"/>
    <p:sldId id="320" r:id="rId26"/>
    <p:sldId id="321" r:id="rId27"/>
    <p:sldId id="323" r:id="rId28"/>
    <p:sldId id="328" r:id="rId29"/>
    <p:sldId id="329" r:id="rId30"/>
    <p:sldId id="330" r:id="rId31"/>
    <p:sldId id="331" r:id="rId32"/>
    <p:sldId id="332" r:id="rId33"/>
    <p:sldId id="333" r:id="rId34"/>
    <p:sldId id="334" r:id="rId35"/>
    <p:sldId id="335" r:id="rId36"/>
    <p:sldId id="336" r:id="rId37"/>
    <p:sldId id="337" r:id="rId38"/>
    <p:sldId id="338" r:id="rId39"/>
    <p:sldId id="339" r:id="rId40"/>
    <p:sldId id="340" r:id="rId41"/>
    <p:sldId id="342" r:id="rId42"/>
    <p:sldId id="343" r:id="rId43"/>
    <p:sldId id="345" r:id="rId44"/>
    <p:sldId id="346" r:id="rId45"/>
    <p:sldId id="348" r:id="rId46"/>
    <p:sldId id="292" r:id="rId4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66"/>
    <a:srgbClr val="6600FF"/>
    <a:srgbClr val="FF9933"/>
    <a:srgbClr val="FFFF66"/>
    <a:srgbClr val="FFFFCC"/>
    <a:srgbClr val="CCECFF"/>
    <a:srgbClr val="FFCCFF"/>
    <a:srgbClr val="CC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60" autoAdjust="0"/>
  </p:normalViewPr>
  <p:slideViewPr>
    <p:cSldViewPr>
      <p:cViewPr>
        <p:scale>
          <a:sx n="60" d="100"/>
          <a:sy n="60" d="100"/>
        </p:scale>
        <p:origin x="1050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0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th-TH" altLang="th-TH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endParaRPr lang="th-TH" altLang="th-TH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th-TH" altLang="th-TH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fld id="{A67A06EF-FC7D-464B-9599-B1F8D581DC5D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159553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631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78288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4422-12D4-45BB-90BC-D692B72B9767}" type="slidenum">
              <a:rPr lang="th-TH" altLang="th-TH" smtClean="0"/>
              <a:pPr/>
              <a:t>‹#›</a:t>
            </a:fld>
            <a:endParaRPr lang="th-TH" altLang="th-TH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4101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0F7C60FF-9D5E-4669-B1C1-70192814E5D4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301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25E7A32E-220B-4C4C-996D-9984EF5DEF58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091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B73F5909-BA4A-4F15-9805-8B6CA4093C6E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41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66A67CC-1C24-4EF7-8B9F-A8C629680DEA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D475037-EF0F-4DE9-8899-94B158CE2FF0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8172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BBE6D496-A9DF-4D7B-9E77-84FBDE54F8D8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350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5070FDD-917B-40D7-92BE-0A5626CDE26D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295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03E5F3B0-A7D7-4044-AA04-752A986E391A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648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h-TH" altLang="th-TH"/>
              <a:t>Page </a:t>
            </a:r>
            <a:fld id="{BD56D704-6125-49DC-821E-B204482A4C04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524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C6EB00C8-658B-46C3-92B3-516152788597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53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r>
              <a:rPr lang="th-TH" altLang="th-TH"/>
              <a:t>Page </a:t>
            </a:r>
            <a:fld id="{FA826FF0-53E0-4EE1-96B6-C01459BFB4FC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53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1464" y="2314347"/>
            <a:ext cx="936104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th-TH" sz="54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Chapter 1 : Introduction to </a:t>
            </a:r>
            <a:r>
              <a:rPr lang="th-TH" altLang="th-TH" sz="5400" b="1" dirty="0" err="1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Software</a:t>
            </a:r>
            <a:r>
              <a:rPr lang="th-TH" altLang="th-TH" sz="54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altLang="th-TH" sz="54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Engineering</a:t>
            </a:r>
            <a:r>
              <a:rPr lang="th-TH" altLang="th-TH" sz="54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5360" y="4869160"/>
            <a:ext cx="8568952" cy="1988840"/>
          </a:xfrm>
          <a:noFill/>
          <a:ln/>
        </p:spPr>
        <p:txBody>
          <a:bodyPr>
            <a:normAutofit/>
          </a:bodyPr>
          <a:lstStyle/>
          <a:p>
            <a:pPr algn="l"/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Assit.prof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. </a:t>
            </a:r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Juthawut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Chantharamalee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</a:p>
          <a:p>
            <a:pPr algn="l"/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Curriculum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of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Computer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Science</a:t>
            </a:r>
            <a:endParaRPr lang="th-TH" altLang="th-TH" sz="2000" b="1" dirty="0">
              <a:solidFill>
                <a:schemeClr val="bg2">
                  <a:lumMod val="95000"/>
                  <a:lumOff val="5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l"/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Faculty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of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Science and Technology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,  </a:t>
            </a:r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Suan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Dusit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University</a:t>
            </a:r>
            <a:endParaRPr lang="th-TH" altLang="th-TH" sz="2000" b="1" dirty="0">
              <a:solidFill>
                <a:schemeClr val="bg2">
                  <a:lumMod val="95000"/>
                  <a:lumOff val="5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B59C670-42EA-454F-977E-071A72636A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2184" y="3717032"/>
            <a:ext cx="3683496" cy="2712845"/>
          </a:xfrm>
          <a:prstGeom prst="rect">
            <a:avLst/>
          </a:prstGeom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27448" y="1052736"/>
            <a:ext cx="8759552" cy="563563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th-TH" sz="48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บทบาทที่เปลี่ยนแปลงไปของซอฟต์แวร์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>
          <a:xfrm>
            <a:off x="1127448" y="1844824"/>
            <a:ext cx="9973616" cy="5472608"/>
          </a:xfrm>
        </p:spPr>
        <p:txBody>
          <a:bodyPr/>
          <a:lstStyle/>
          <a:p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โปรแกรม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(Program)</a:t>
            </a:r>
          </a:p>
          <a:p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ซอฟต์แวร์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(Software)</a:t>
            </a:r>
          </a:p>
          <a:p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แอปพลิเคชันซอฟต์แวร์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(Application Software)</a:t>
            </a:r>
          </a:p>
          <a:p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ซอฟต์แวร์สำหรับแก้ปัญหา (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Software Solution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  <a:endParaRPr lang="en-US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endParaRPr lang="en-US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                              </a:t>
            </a:r>
          </a:p>
          <a:p>
            <a:endParaRPr lang="en-US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endParaRPr lang="th-TH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55510" y="4992876"/>
            <a:ext cx="9549001" cy="707886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40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ซอฟต์แวร์ </a:t>
            </a:r>
            <a:r>
              <a:rPr lang="en-US" sz="40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(Software)</a:t>
            </a:r>
            <a:r>
              <a:rPr lang="th-TH" sz="40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ชุดคำสั่งที่เป็นตัวสั่งการทำงานของคอมพิวเตอร์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FD648F9-C640-9CE3-95AB-C853C91A0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4256" y="34779"/>
            <a:ext cx="3266938" cy="3394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253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55440" y="980728"/>
            <a:ext cx="7391400" cy="563563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th-TH" sz="48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ประเภทของซอฟต์แวร์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>
          <a:xfrm>
            <a:off x="1271464" y="1700808"/>
            <a:ext cx="9829600" cy="4680520"/>
          </a:xfrm>
        </p:spPr>
        <p:txBody>
          <a:bodyPr>
            <a:normAutofit fontScale="92500" lnSpcReduction="10000"/>
          </a:bodyPr>
          <a:lstStyle/>
          <a:p>
            <a:pPr algn="thaiDist">
              <a:spcBef>
                <a:spcPts val="600"/>
              </a:spcBef>
              <a:buNone/>
            </a:pPr>
            <a:r>
              <a:rPr lang="th-TH" sz="3600" b="1" dirty="0">
                <a:solidFill>
                  <a:srgbClr val="7030A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แบ่งตามวัตถุประสงค์การใช้งาน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ออกเป็น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7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กลุ่ม ดังนี้</a:t>
            </a:r>
            <a:endParaRPr lang="en-US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 algn="thaiDist">
              <a:buNone/>
            </a:pPr>
            <a:r>
              <a:rPr lang="en-US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1.  </a:t>
            </a:r>
            <a:r>
              <a:rPr lang="th-TH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ซอฟต์แวร์ระบบ (</a:t>
            </a:r>
            <a:r>
              <a:rPr lang="en-US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System Software) </a:t>
            </a:r>
          </a:p>
          <a:p>
            <a:pPr marL="384048" lvl="2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เป็นซอฟต์แวร์ที่ประกอบไปด้วยกลุ่มของโปรแกรมย่อยที่ถูกเขียนขึ้นมาเพื่อให้บริการโปรแกรมอื่น</a:t>
            </a:r>
          </a:p>
          <a:p>
            <a:pPr lvl="1" algn="thaiDist">
              <a:buNone/>
            </a:pPr>
            <a:r>
              <a:rPr lang="en-US" sz="32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2.  </a:t>
            </a:r>
            <a:r>
              <a:rPr lang="th-TH" sz="32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ซอฟต์แวร์แอปพลิเคชั่น (</a:t>
            </a:r>
            <a:r>
              <a:rPr lang="en-US" sz="32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Application Software)</a:t>
            </a:r>
          </a:p>
          <a:p>
            <a:pPr marL="384048" lvl="2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เป็นโปรแกรมแก้ปัญหางานทางธุรกิจโดยเฉพาะ ทำงานบนเครื่องคอมพิวเตอร์แบบ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Standalone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และบางครั้งสามารถทำงานแบบเวลาจริง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Real-time)</a:t>
            </a:r>
          </a:p>
          <a:p>
            <a:pPr marL="384048" lvl="2" indent="0" algn="thaiDist">
              <a:buNone/>
            </a:pPr>
            <a:r>
              <a:rPr lang="th-TH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3.  ซอฟต์แวร์ด้านวิทยาศาสตร์และวิศวกรรม (</a:t>
            </a:r>
            <a:r>
              <a:rPr lang="en-US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Scientific Software/Engineering</a:t>
            </a:r>
          </a:p>
          <a:p>
            <a:pPr marL="384048" lvl="2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เป็นซอฟต์แวร์ที่ใช้เฉพาะงานด้านวิทยาศาสตร์และวิศวกรรมศาสตร์</a:t>
            </a:r>
          </a:p>
          <a:p>
            <a:pPr marL="384048" lvl="2" indent="0" algn="thaiDist">
              <a:buNone/>
            </a:pPr>
            <a:r>
              <a:rPr lang="th-TH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4.  ซอฟต์แวร์แบบฝัง (</a:t>
            </a:r>
            <a:r>
              <a:rPr lang="en-US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Embedded Software)</a:t>
            </a:r>
          </a:p>
          <a:p>
            <a:pPr marL="384048" lvl="2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เป็นซอฟต์แวร์ที่ถูกติดตั้งไว้ภายในอุปกรณ์อิเล็กทรอนิกส์ต่าง ๆ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หรือภายในระบบงาน</a:t>
            </a:r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                            </a:t>
            </a:r>
          </a:p>
          <a:p>
            <a:pPr algn="thaiDist"/>
            <a:endParaRPr lang="en-US" sz="14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/>
            <a:endParaRPr lang="th-TH" sz="14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272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>
          <a:xfrm>
            <a:off x="1127448" y="1700808"/>
            <a:ext cx="9937104" cy="5472608"/>
          </a:xfrm>
        </p:spPr>
        <p:txBody>
          <a:bodyPr>
            <a:normAutofit/>
          </a:bodyPr>
          <a:lstStyle/>
          <a:p>
            <a:pPr lvl="1" algn="thaiDist">
              <a:buNone/>
            </a:pPr>
            <a:r>
              <a:rPr lang="en-US" sz="32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5.  </a:t>
            </a:r>
            <a:r>
              <a:rPr lang="th-TH" sz="32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ซอฟต์แวร์แบบสายการผลิต (</a:t>
            </a:r>
            <a:r>
              <a:rPr lang="en-US" sz="32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Product-Line Software)</a:t>
            </a:r>
          </a:p>
          <a:p>
            <a:pPr lvl="2" algn="thaiDist"/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ซอฟต์แวร์เฉพาะด้านที่ลูกค้าหลายกลุ่มสามารถนำไปใช้งานได้เหมือนกันหรืออาจเป็นกลุ่มลูกค้าเฉพาะ และลูกค้าตลาดใหญ่ที่เป็นผู้ใช้ทั่วไป</a:t>
            </a:r>
          </a:p>
          <a:p>
            <a:pPr lvl="1" algn="thaiDist">
              <a:buNone/>
            </a:pPr>
            <a:r>
              <a:rPr lang="en-US" sz="3200" b="1" dirty="0">
                <a:solidFill>
                  <a:srgbClr val="C0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6.  </a:t>
            </a:r>
            <a:r>
              <a:rPr lang="th-TH" sz="3200" b="1" dirty="0">
                <a:solidFill>
                  <a:srgbClr val="C0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เว็บแอปพลิเคชั่น (</a:t>
            </a:r>
            <a:r>
              <a:rPr lang="en-US" sz="3200" b="1" dirty="0">
                <a:solidFill>
                  <a:srgbClr val="C0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Web Application)</a:t>
            </a:r>
          </a:p>
          <a:p>
            <a:pPr lvl="2" algn="thaiDist"/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กรณีที่ซอฟต์แวร์แอปพลิเคชั่นสามารถทำงานบนเว็บไซต์ เพื่อจัดการข้อมูลในฐานข้อมูลบนเว็บได้</a:t>
            </a:r>
            <a:endParaRPr lang="en-US" sz="3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 algn="thaiDist">
              <a:buNone/>
            </a:pP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7.  </a:t>
            </a:r>
            <a:r>
              <a:rPr lang="th-TH" sz="3200" b="1" dirty="0">
                <a:solidFill>
                  <a:schemeClr val="accent3">
                    <a:lumMod val="50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ซอฟต์แวร์ปัญญาประดิษฐ์ (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Artificial Intelligence Software)</a:t>
            </a:r>
          </a:p>
          <a:p>
            <a:pPr lvl="2" algn="thaiDist"/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เป็นซอฟต์แวร์ที่ถูกออกแบบให้มีอัลกอริทึมในการทำงานที่ซับซ้อนเลียนแบบสมองมนุษย์  เพื่อแก้ปัญหาที่มีความซับซ้อนสูงด้วยการวิเคราะห์ตามหลักของเหตุและผล</a:t>
            </a:r>
            <a:endParaRPr lang="th-TH" sz="3600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>
              <a:buNone/>
            </a:pPr>
            <a:r>
              <a:rPr lang="th-TH" sz="3600" dirty="0">
                <a:latin typeface="SP SUAN DUSIT" panose="02000000000000000000" pitchFamily="2" charset="0"/>
                <a:cs typeface="SP SUAN DUSIT" panose="02000000000000000000" pitchFamily="2" charset="0"/>
              </a:rPr>
              <a:t>                                     </a:t>
            </a:r>
          </a:p>
          <a:p>
            <a:pPr algn="thaiDist"/>
            <a:endParaRPr lang="en-US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/>
            <a:endParaRPr lang="th-TH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244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>
          <a:xfrm>
            <a:off x="1343472" y="1844824"/>
            <a:ext cx="9793088" cy="4392488"/>
          </a:xfrm>
        </p:spPr>
        <p:txBody>
          <a:bodyPr>
            <a:normAutofit/>
          </a:bodyPr>
          <a:lstStyle/>
          <a:p>
            <a:pPr algn="thaiDist">
              <a:spcBef>
                <a:spcPts val="600"/>
              </a:spcBef>
              <a:buNone/>
            </a:pPr>
            <a:r>
              <a:rPr lang="en-US" sz="36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th-TH" sz="36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แบ่งตามอุตสาหกรรมการผลิตซอฟต์แวร์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ได้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ประเภท ดังนี้</a:t>
            </a:r>
            <a:endParaRPr lang="en-US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 algn="thaiDist">
              <a:buNone/>
            </a:pPr>
            <a:r>
              <a:rPr lang="en-US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 Generic Product</a:t>
            </a:r>
          </a:p>
          <a:p>
            <a:pPr lvl="2" algn="thaiDist"/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ผลิตภัณฑ์ซอฟต์แวร์หรือระบบที่ถูกผลิตภัณฑ์ซอฟต์แวร์หรือระบบที่ถูกผลิตขึ้นโดยผู้ผลิตซอฟต์แวร์รายใหญ่ (</a:t>
            </a:r>
            <a:r>
              <a:rPr lang="en-US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Software Vendor)</a:t>
            </a: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เพื่อจำหน่ายให้กับลูกค้าในตลาดซอฟต์แวร์ทั่วไปที่ต้องการซื้อไปใช้งานตามความสามารถของซอฟต์แวร์</a:t>
            </a:r>
            <a:endParaRPr lang="en-US" sz="3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 algn="thaiDist">
              <a:buNone/>
            </a:pPr>
            <a:r>
              <a:rPr lang="en-US" sz="32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 Customized Product</a:t>
            </a:r>
          </a:p>
          <a:p>
            <a:pPr lvl="2" algn="thaiDist"/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เป็นผลิตภัณฑ์ซอฟต์แวร์หรือระบบ สำหรับลูกค้าเฉพาะรายที่ได้ตกลง ทำสัญญาว่าจ้าง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                             </a:t>
            </a:r>
          </a:p>
          <a:p>
            <a:pPr algn="thaiDist"/>
            <a:endParaRPr lang="en-US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/>
            <a:endParaRPr lang="th-TH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691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>
          <a:xfrm>
            <a:off x="2028056" y="1916832"/>
            <a:ext cx="9180512" cy="5472608"/>
          </a:xfrm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th-TH" sz="36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ข้อแตกต่าง</a:t>
            </a:r>
            <a:r>
              <a:rPr lang="en-US" sz="36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Generic Product </a:t>
            </a:r>
            <a:r>
              <a:rPr lang="th-TH" sz="36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และ</a:t>
            </a:r>
            <a:r>
              <a:rPr lang="en-US" sz="36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Customized Product</a:t>
            </a:r>
          </a:p>
          <a:p>
            <a:pPr lvl="2">
              <a:buNone/>
            </a:pPr>
            <a:endParaRPr lang="th-TH" sz="3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2">
              <a:buNone/>
            </a:pPr>
            <a:endParaRPr lang="en-US" sz="3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                              </a:t>
            </a:r>
          </a:p>
          <a:p>
            <a:endParaRPr lang="en-US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endParaRPr lang="th-TH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421193"/>
              </p:ext>
            </p:extLst>
          </p:nvPr>
        </p:nvGraphicFramePr>
        <p:xfrm>
          <a:off x="2063552" y="2780928"/>
          <a:ext cx="8064896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Generic Product </a:t>
                      </a:r>
                      <a:endParaRPr lang="th-TH" sz="3600" dirty="0">
                        <a:solidFill>
                          <a:srgbClr val="FF0000"/>
                        </a:solidFill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Customized Product</a:t>
                      </a:r>
                      <a:endParaRPr lang="th-TH" sz="3600" dirty="0">
                        <a:solidFill>
                          <a:srgbClr val="FF0000"/>
                        </a:solidFill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ผลิตขึ้นมาโดยไม่ยึดความต้องการของลูกค้า</a:t>
                      </a:r>
                      <a:r>
                        <a:rPr lang="th-TH" sz="2800" b="1" baseline="0" dirty="0">
                          <a:solidFill>
                            <a:schemeClr val="tx1"/>
                          </a:solidFill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 นับเป็นการควบคุมความต้องการของลูกค้า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SP SUAN DUSIT" panose="02000000000000000000" pitchFamily="2" charset="0"/>
                        <a:cs typeface="SP SUAN DUSI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SP SUAN DUSIT" panose="02000000000000000000" pitchFamily="2" charset="0"/>
                          <a:cs typeface="SP SUAN DUSIT" panose="02000000000000000000" pitchFamily="2" charset="0"/>
                        </a:rPr>
                        <a:t> ผลิตขึ้นมาตามความต้องการ กำหนด และควบคุมโดยลูกค้า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355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>
          <a:xfrm>
            <a:off x="1524000" y="1988840"/>
            <a:ext cx="9180512" cy="547260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buNone/>
            </a:pPr>
            <a:r>
              <a:rPr lang="th-TH" sz="48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ที่มาของวิศวกรรมซอฟต์แวร์</a:t>
            </a:r>
          </a:p>
          <a:p>
            <a:pPr marL="201168" lvl="1" indent="0">
              <a:spcBef>
                <a:spcPts val="600"/>
              </a:spcBef>
              <a:buNone/>
            </a:pPr>
            <a:r>
              <a:rPr 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ซอฟต์แวร์ได้มีการเปลี่ยนแปลงบทบาทหน้าที่</a:t>
            </a:r>
          </a:p>
          <a:p>
            <a:pPr marL="201168" lvl="1" indent="0">
              <a:spcBef>
                <a:spcPts val="600"/>
              </a:spcBef>
              <a:buNone/>
            </a:pPr>
            <a:r>
              <a:rPr 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ฮาร์ดแวร์คอมพิวเตอร์มีประสิทธิภาพมากขึ้นและราคาถูกลง</a:t>
            </a:r>
          </a:p>
          <a:p>
            <a:pPr marL="201168" lvl="1" indent="0">
              <a:spcBef>
                <a:spcPts val="600"/>
              </a:spcBef>
              <a:buNone/>
            </a:pPr>
            <a:r>
              <a:rPr 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ความซับซ้อนที่เพิ่มมากขึ้นของซอฟต์แวร์</a:t>
            </a:r>
          </a:p>
          <a:p>
            <a:pPr marL="201168" lvl="1" indent="0">
              <a:spcBef>
                <a:spcPts val="600"/>
              </a:spcBef>
              <a:buNone/>
            </a:pPr>
            <a:r>
              <a:rPr 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ซอฟต์แวร์ล้าสมัยกลายเป็นซอฟต์แวร์เก่า (</a:t>
            </a:r>
            <a:r>
              <a:rPr lang="en-US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Legacy Software)</a:t>
            </a:r>
            <a:endParaRPr lang="th-TH" sz="4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>
              <a:spcBef>
                <a:spcPts val="600"/>
              </a:spcBef>
            </a:pP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2">
              <a:buNone/>
            </a:pPr>
            <a:endParaRPr lang="th-TH" sz="3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2">
              <a:buNone/>
            </a:pPr>
            <a:endParaRPr lang="en-US" sz="3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                              </a:t>
            </a:r>
          </a:p>
          <a:p>
            <a:endParaRPr lang="en-US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endParaRPr lang="th-TH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792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99456" y="1052736"/>
            <a:ext cx="7391400" cy="563563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th-TH" sz="48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วิศวกรรมซอฟแวร์และความสำคัญ</a:t>
            </a:r>
            <a:endParaRPr lang="en-US" sz="4800" b="1" dirty="0">
              <a:solidFill>
                <a:srgbClr val="00B0F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>
          <a:xfrm>
            <a:off x="1199456" y="1988840"/>
            <a:ext cx="10081120" cy="5472608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  <a:buNone/>
            </a:pPr>
            <a:r>
              <a:rPr lang="th-TH" sz="48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ประโยชน์ของวิศวกรรมซอฟต์แวร์</a:t>
            </a:r>
          </a:p>
          <a:p>
            <a:pPr marL="201168" lvl="1" indent="0">
              <a:spcBef>
                <a:spcPts val="600"/>
              </a:spcBef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กระบวนการผลิตซอฟต์แวร์ที่มีประสิทธิภาพ เป็นระบบ</a:t>
            </a:r>
          </a:p>
          <a:p>
            <a:pPr marL="201168" lvl="1" indent="0">
              <a:spcBef>
                <a:spcPts val="600"/>
              </a:spcBef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มีมาตรฐานกำหนดวิธีการทำงานอย่างชัดเจน</a:t>
            </a:r>
          </a:p>
          <a:p>
            <a:pPr marL="201168" lvl="1" indent="0">
              <a:spcBef>
                <a:spcPts val="600"/>
              </a:spcBef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มีการตรวจสอบคุณภาพของซอฟต์แวร์</a:t>
            </a:r>
          </a:p>
          <a:p>
            <a:pPr marL="201168" lvl="1" indent="0">
              <a:spcBef>
                <a:spcPts val="600"/>
              </a:spcBef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มีเอกสารควบคุมกำกับการทำงานตลอดทั้งกระบวนการ</a:t>
            </a:r>
          </a:p>
          <a:p>
            <a:pPr marL="201168" lvl="1" indent="0">
              <a:spcBef>
                <a:spcPts val="600"/>
              </a:spcBef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มีการตรวจสอบและประกันคุณภาพของซอฟต์แวร์ที่ผลิตก่อนส่งถึงมือผู้บริโภค</a:t>
            </a:r>
          </a:p>
          <a:p>
            <a:pPr marL="201168" lvl="1" indent="0">
              <a:spcBef>
                <a:spcPts val="600"/>
              </a:spcBef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6. สามารถทำงานได้ ถึงแม้ว่าจะเปลี่ยนทีมงาน</a:t>
            </a:r>
          </a:p>
          <a:p>
            <a:pPr lvl="1">
              <a:spcBef>
                <a:spcPts val="600"/>
              </a:spcBef>
            </a:pP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2">
              <a:buNone/>
            </a:pPr>
            <a:endParaRPr lang="th-TH" sz="3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2">
              <a:buNone/>
            </a:pPr>
            <a:endParaRPr lang="en-US" sz="3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                              </a:t>
            </a:r>
          </a:p>
          <a:p>
            <a:endParaRPr lang="en-US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endParaRPr lang="th-TH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912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>
          <a:xfrm>
            <a:off x="2430488" y="6328069"/>
            <a:ext cx="9180512" cy="64807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th-TH" sz="36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  </a:t>
            </a:r>
            <a:r>
              <a:rPr lang="th-TH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th-TH" sz="30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รูปแสดงปัจจัยที่ทำให้เกิดการเปลี่ยนแปลงไปสู่วิศวกรรมซอฟต์แวร์</a:t>
            </a:r>
            <a:r>
              <a:rPr lang="th-TH" sz="36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                                   </a:t>
            </a:r>
          </a:p>
          <a:p>
            <a:endParaRPr lang="en-US" b="1" dirty="0">
              <a:solidFill>
                <a:schemeClr val="bg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endParaRPr lang="th-TH" b="1" dirty="0">
              <a:solidFill>
                <a:schemeClr val="bg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2567607" y="1052735"/>
            <a:ext cx="1224136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7" name="สี่เหลี่ยมมุมมน 6"/>
          <p:cNvSpPr/>
          <p:nvPr/>
        </p:nvSpPr>
        <p:spPr>
          <a:xfrm>
            <a:off x="2720007" y="1205135"/>
            <a:ext cx="1224136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8" name="สี่เหลี่ยมมุมมน 7"/>
          <p:cNvSpPr/>
          <p:nvPr/>
        </p:nvSpPr>
        <p:spPr>
          <a:xfrm>
            <a:off x="2927647" y="1412775"/>
            <a:ext cx="1224136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pic>
        <p:nvPicPr>
          <p:cNvPr id="10" name="รูปภาพ 9" descr="500x3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1584" y="4149079"/>
            <a:ext cx="2066229" cy="1371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รูปภาพ 8" descr="comsys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9362" y="3036630"/>
            <a:ext cx="1892885" cy="1249304"/>
          </a:xfrm>
          <a:prstGeom prst="rect">
            <a:avLst/>
          </a:prstGeom>
        </p:spPr>
      </p:pic>
      <p:pic>
        <p:nvPicPr>
          <p:cNvPr id="11" name="รูปภาพ 10" descr="500x32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87887" y="4077071"/>
            <a:ext cx="1714970" cy="13719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2" name="รูปภาพ 11" descr="waterfal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92144" y="3717031"/>
            <a:ext cx="2128879" cy="1570484"/>
          </a:xfrm>
          <a:prstGeom prst="rect">
            <a:avLst/>
          </a:prstGeom>
        </p:spPr>
      </p:pic>
      <p:pic>
        <p:nvPicPr>
          <p:cNvPr id="13" name="รูปภาพ 12" descr="500x32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112223" y="1844824"/>
            <a:ext cx="1714970" cy="12862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รูปภาพ 13" descr="500x32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799856" y="908720"/>
            <a:ext cx="2921741" cy="17110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TextBox 14"/>
          <p:cNvSpPr txBox="1"/>
          <p:nvPr/>
        </p:nvSpPr>
        <p:spPr>
          <a:xfrm>
            <a:off x="2639615" y="2103239"/>
            <a:ext cx="194421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เทคโนโลยีเชิงวัตถุ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59895" y="2420888"/>
            <a:ext cx="23042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เครือข่ายคอมพิวเตอร์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24191" y="3068960"/>
            <a:ext cx="255577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ระยะเวลาเปิดตัวผลิตภัณฑ์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104111" y="5229200"/>
            <a:ext cx="320384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ปัญหาที่พบใน </a:t>
            </a:r>
            <a:r>
              <a:rPr lang="en-US" sz="24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WaterFall</a:t>
            </a:r>
            <a:r>
              <a:rPr lang="en-US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Model</a:t>
            </a:r>
            <a:endParaRPr lang="th-TH" sz="24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95799" y="5373216"/>
            <a:ext cx="320384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Graphic User Interface</a:t>
            </a:r>
            <a:endParaRPr lang="th-TH" sz="24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03511" y="5373216"/>
            <a:ext cx="320384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เศรษฐกิจที่เจริญเติบโตขึ้น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9375" y="2058365"/>
            <a:ext cx="295232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อำนาจในการจัดหา</a:t>
            </a:r>
          </a:p>
          <a:p>
            <a:pPr algn="ctr"/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เครื่องคอมพิวเตอร์มาใช้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23791" y="3140968"/>
            <a:ext cx="3528392" cy="461665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การเปลี่ยนแปลงในวิศวกรรมซอฟต์แวร์</a:t>
            </a:r>
          </a:p>
        </p:txBody>
      </p:sp>
      <p:sp>
        <p:nvSpPr>
          <p:cNvPr id="24" name="ลูกศรขวา 23"/>
          <p:cNvSpPr/>
          <p:nvPr/>
        </p:nvSpPr>
        <p:spPr>
          <a:xfrm rot="5400000">
            <a:off x="5944466" y="2816211"/>
            <a:ext cx="370772" cy="300204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4B4B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5" name="ลูกศรขวา 24"/>
          <p:cNvSpPr/>
          <p:nvPr/>
        </p:nvSpPr>
        <p:spPr>
          <a:xfrm rot="16200000">
            <a:off x="5932294" y="3824323"/>
            <a:ext cx="370772" cy="300204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4B4B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6" name="ลูกศรขวา 25"/>
          <p:cNvSpPr/>
          <p:nvPr/>
        </p:nvSpPr>
        <p:spPr>
          <a:xfrm rot="13232621">
            <a:off x="6968915" y="3729491"/>
            <a:ext cx="370772" cy="300204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4B4B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7" name="ลูกศรขวา 26"/>
          <p:cNvSpPr/>
          <p:nvPr/>
        </p:nvSpPr>
        <p:spPr>
          <a:xfrm rot="1746643">
            <a:off x="4013133" y="2708141"/>
            <a:ext cx="370772" cy="300204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4B4B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8" name="ลูกศรขวา 27"/>
          <p:cNvSpPr/>
          <p:nvPr/>
        </p:nvSpPr>
        <p:spPr>
          <a:xfrm rot="204899">
            <a:off x="3324066" y="3295760"/>
            <a:ext cx="370772" cy="300204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4B4B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9" name="ลูกศรขวา 28"/>
          <p:cNvSpPr/>
          <p:nvPr/>
        </p:nvSpPr>
        <p:spPr>
          <a:xfrm rot="19685977">
            <a:off x="4059088" y="3936343"/>
            <a:ext cx="370772" cy="300204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4B4B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30" name="ลูกศรขวา 29"/>
          <p:cNvSpPr/>
          <p:nvPr/>
        </p:nvSpPr>
        <p:spPr>
          <a:xfrm rot="8656785">
            <a:off x="7688692" y="2788916"/>
            <a:ext cx="370772" cy="300204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4B4B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69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>
          <a:xfrm>
            <a:off x="1601044" y="1916832"/>
            <a:ext cx="9180512" cy="424847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None/>
            </a:pPr>
            <a:r>
              <a:rPr lang="th-TH" sz="32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ความสำคัญของวิศวกรรมซอฟต์แวร์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1. ปัจจัยการเปลี่ยนแปลงที่ทำให้งานด้านวิศวกรรมซอฟต์แวร์มีความสำคัญมากขึ้น ดังนี้</a:t>
            </a:r>
          </a:p>
          <a:p>
            <a:pPr marL="201168" lvl="1" indent="0">
              <a:spcBef>
                <a:spcPts val="600"/>
              </a:spcBef>
              <a:buNone/>
            </a:pPr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2. การเปลี่ยนแปลงของระยะเวลาการเปิดตัวผลิตภัณฑ์ที่รวดเร็วขึ้น</a:t>
            </a:r>
          </a:p>
          <a:p>
            <a:pPr marL="201168" lvl="1" indent="0">
              <a:spcBef>
                <a:spcPts val="600"/>
              </a:spcBef>
              <a:buNone/>
            </a:pPr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3. การเปลี่ยนแปลงในอุตสาหกรรมผลิตคอมพิวเตอร์</a:t>
            </a:r>
          </a:p>
          <a:p>
            <a:pPr marL="201168" lvl="1" indent="0">
              <a:spcBef>
                <a:spcPts val="600"/>
              </a:spcBef>
              <a:buNone/>
            </a:pPr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4. บุคคลทั่วไปหรือบริษัทขนาดเล็กมีอำนาจซื้อเครื่องคอมพิวเตอร์มากขึ้น</a:t>
            </a:r>
          </a:p>
          <a:p>
            <a:pPr marL="201168" lvl="1" indent="0">
              <a:spcBef>
                <a:spcPts val="600"/>
              </a:spcBef>
              <a:buNone/>
            </a:pPr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5. การแพร่หลายของการเชื่อมต่อเครือข่ายคอมพิวเตอร์ทั้งแบบท้องถิ่นและแบบระยะไกล</a:t>
            </a:r>
          </a:p>
          <a:p>
            <a:pPr marL="201168" lvl="1" indent="0">
              <a:spcBef>
                <a:spcPts val="600"/>
              </a:spcBef>
              <a:buNone/>
            </a:pPr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6. ความสามารถในการดัดแปลงใช้เทคโนโลยีเชิงวัตถุเข้ากับระบบงานได้</a:t>
            </a:r>
          </a:p>
          <a:p>
            <a:pPr marL="201168" lvl="1" indent="0">
              <a:spcBef>
                <a:spcPts val="600"/>
              </a:spcBef>
              <a:buNone/>
            </a:pPr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7. การเปลี่ยนแปลงของส่วนประสานกับผู้ใช้ที่มีแบบเป็นกราฟิกมากขึ้น</a:t>
            </a:r>
          </a:p>
          <a:p>
            <a:pPr marL="201168" lvl="1" indent="0">
              <a:spcBef>
                <a:spcPts val="600"/>
              </a:spcBef>
              <a:buNone/>
            </a:pPr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8. แบบจำลองของกระบวนการผลิตซอฟต์แวร์แบบ </a:t>
            </a:r>
            <a:r>
              <a:rPr lang="en-US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Waterfall </a:t>
            </a:r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ไม่สามารถคาดการณ์ความต้องการของผู้ใช้ได้อีกต่อไป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                             </a:t>
            </a:r>
          </a:p>
          <a:p>
            <a:endParaRPr lang="en-US" sz="1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endParaRPr lang="th-TH" sz="1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5880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767408" y="2420888"/>
            <a:ext cx="5544616" cy="4104457"/>
          </a:xfrm>
        </p:spPr>
        <p:txBody>
          <a:bodyPr>
            <a:normAutofit/>
          </a:bodyPr>
          <a:lstStyle/>
          <a:p>
            <a:pPr algn="thaiDist" eaLnBrk="1" hangingPunct="1">
              <a:buNone/>
            </a:pPr>
            <a:r>
              <a:rPr lang="th-TH" sz="2800" b="1" u="sng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วิทยาการคอมพิวเตอร์ </a:t>
            </a:r>
            <a:r>
              <a:rPr lang="en-US" sz="2800" b="1" u="sng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(Computer Science)</a:t>
            </a:r>
            <a:endParaRPr lang="en-US" sz="2800" b="1" dirty="0">
              <a:solidFill>
                <a:srgbClr val="FF0066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 eaLnBrk="1" hangingPunct="1">
              <a:buFontTx/>
              <a:buNone/>
            </a:pP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   อยู่บนรากฐานของวิทยาศาสตร์ ซึ่งเน้นการทำความเข้าใจและค้นหาความจริงเกี่ยวกับความรู้ทางคอมพิวเตอร์ เพื่อสร้างแนวคิด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/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ทฤษฎีใหม่ หรือ ปฏิเสธแนวคิด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/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ทฤษฎีเดิม และขยายวงความรู้ให้กว้างขึ้นจากแนวคิด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/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ทฤษฎีที่มีอยู่</a:t>
            </a:r>
          </a:p>
          <a:p>
            <a:pPr algn="thaiDist" eaLnBrk="1" hangingPunct="1">
              <a:buFont typeface="Wingdings" pitchFamily="2" charset="2"/>
              <a:buNone/>
            </a:pPr>
            <a:r>
              <a:rPr lang="en-US" sz="28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sz="2800" b="1" u="sng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*</a:t>
            </a:r>
            <a:r>
              <a:rPr lang="th-TH" sz="2800" b="1" u="sng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ผลงานถูกพิจารณา หรือ ตัดสินโดยกลุ่มนักวิทยาศาสตร์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C1B14-6696-AA6E-5088-1921E5F4B6AB}"/>
              </a:ext>
            </a:extLst>
          </p:cNvPr>
          <p:cNvSpPr txBox="1">
            <a:spLocks/>
          </p:cNvSpPr>
          <p:nvPr/>
        </p:nvSpPr>
        <p:spPr>
          <a:xfrm>
            <a:off x="767408" y="1813223"/>
            <a:ext cx="10492968" cy="57606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thaiDist">
              <a:buFont typeface="Calibri" panose="020F0502020204030204" pitchFamily="34" charset="0"/>
              <a:buNone/>
            </a:pPr>
            <a:r>
              <a:rPr lang="th-TH" sz="32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ความแตกต่างของวิศวกรรมซอฟต์แวร์และวิทยาการคอมพิวเตอร์</a:t>
            </a:r>
          </a:p>
        </p:txBody>
      </p:sp>
      <p:sp>
        <p:nvSpPr>
          <p:cNvPr id="21507" name="Rectangle 3"/>
          <p:cNvSpPr txBox="1">
            <a:spLocks/>
          </p:cNvSpPr>
          <p:nvPr/>
        </p:nvSpPr>
        <p:spPr>
          <a:xfrm>
            <a:off x="6672064" y="2432257"/>
            <a:ext cx="5256584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thaiDist">
              <a:buFont typeface="Calibri" panose="020F0502020204030204" pitchFamily="34" charset="0"/>
              <a:buNone/>
            </a:pPr>
            <a:r>
              <a:rPr lang="th-TH" sz="2800" b="1" u="sng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วิศวกรรมซอฟต์แวร์ (</a:t>
            </a:r>
            <a:r>
              <a:rPr lang="en-US" sz="2800" b="1" u="sng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Software Engineering</a:t>
            </a:r>
            <a:r>
              <a:rPr lang="th-TH" sz="2800" b="1" u="sng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  <a:endParaRPr lang="en-US" sz="2800" b="1" u="sng" dirty="0">
              <a:solidFill>
                <a:srgbClr val="00B05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>
              <a:buFont typeface="Wingdings" pitchFamily="2" charset="2"/>
              <a:buNone/>
            </a:pP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   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อยู่บนรากฐานของวิธีการทางวิศวกรรมศาสตร์ ซึ่งประยุกต์แนวคิด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/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ทฤษฎีทางวิทยาศาสตร์ คณิตศาสตร์และเทคโนโลยีขณะนั้นในการสร้างผลิตภัณฑ์ที่เป็นประโยชน์และปลอดภัยต่อสาธารณะ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</a:p>
          <a:p>
            <a:pPr algn="thaiDist">
              <a:buFont typeface="Wingdings" pitchFamily="2" charset="2"/>
              <a:buNone/>
            </a:pPr>
            <a:r>
              <a:rPr lang="en-US" sz="28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*  </a:t>
            </a:r>
            <a:r>
              <a:rPr lang="th-TH" sz="2800" b="1" u="sng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ผลงานถูกพิจารณา หรือ ตัดสินโดยกลุ่มผู้ใช้</a:t>
            </a:r>
            <a:r>
              <a:rPr lang="en-US" sz="2800" b="1" u="sng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endParaRPr lang="th-TH" sz="2800" b="1" u="sng" dirty="0">
              <a:solidFill>
                <a:srgbClr val="00B05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760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b="1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Outline of this presentation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ซอฟต์แวร์ การเปลี่ยนแปลง และปัญหาที่พบ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วิศวกรรมซอฟแวร์และความสำคัญ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องค์ประกอบของวิศวกรรมซอฟต์แวร์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วิวัฒนาการของวิศวกรรมซอฟต์แวร์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คุณลักษณะของซอฟต์แวร์ที่มีคุณภาพ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6. ระเบียบวิธีปฏิบัติของวิศวกรรมซอฟต์แวร์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5"/>
          <p:cNvSpPr/>
          <p:nvPr/>
        </p:nvSpPr>
        <p:spPr>
          <a:xfrm>
            <a:off x="2783632" y="1095368"/>
            <a:ext cx="2520280" cy="96225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วิทยาการคอมพิวเตอร์</a:t>
            </a: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</a:t>
            </a:r>
            <a:r>
              <a:rPr lang="en-US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Computer Science</a:t>
            </a:r>
            <a:r>
              <a:rPr lang="en-US" sz="2400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  <a:endParaRPr lang="th-TH" sz="1600" dirty="0">
              <a:solidFill>
                <a:schemeClr val="tx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7104112" y="1052736"/>
            <a:ext cx="2520280" cy="100811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ลูกค้า</a:t>
            </a: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</a:t>
            </a:r>
            <a:r>
              <a:rPr lang="en-US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Customer</a:t>
            </a:r>
            <a:r>
              <a:rPr lang="en-US" sz="2400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  <a:endParaRPr lang="th-TH" sz="1600" dirty="0">
              <a:solidFill>
                <a:schemeClr val="tx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4799856" y="3687656"/>
            <a:ext cx="2880320" cy="100811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วิศวกรรมซอฟต์แวร์</a:t>
            </a: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</a:t>
            </a:r>
            <a:r>
              <a:rPr lang="en-US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Software Engineering</a:t>
            </a:r>
            <a:r>
              <a:rPr lang="en-US" sz="2400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  <a:endParaRPr lang="th-TH" sz="1600" dirty="0">
              <a:solidFill>
                <a:schemeClr val="tx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9" name="วงรี 8"/>
          <p:cNvSpPr/>
          <p:nvPr/>
        </p:nvSpPr>
        <p:spPr>
          <a:xfrm>
            <a:off x="1703512" y="2391512"/>
            <a:ext cx="1800200" cy="108012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 dirty="0">
              <a:solidFill>
                <a:schemeClr val="tx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ทฤษฏี</a:t>
            </a: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</a:t>
            </a:r>
            <a:r>
              <a:rPr lang="en-US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Theories</a:t>
            </a:r>
            <a:r>
              <a:rPr lang="en-US" sz="2400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  <a:endParaRPr lang="th-TH" sz="2400" dirty="0">
              <a:solidFill>
                <a:schemeClr val="tx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ctr"/>
            <a:endParaRPr lang="th-TH" sz="1600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10" name="วงรี 9"/>
          <p:cNvSpPr/>
          <p:nvPr/>
        </p:nvSpPr>
        <p:spPr>
          <a:xfrm>
            <a:off x="3575720" y="2391512"/>
            <a:ext cx="3456384" cy="8934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600" b="1" dirty="0">
              <a:solidFill>
                <a:schemeClr val="tx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วิธีการทางคอมพิวเตอร์</a:t>
            </a: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</a:t>
            </a:r>
            <a:r>
              <a:rPr lang="en-US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Computer Function)</a:t>
            </a:r>
            <a:endParaRPr lang="th-TH" sz="2400" dirty="0">
              <a:solidFill>
                <a:schemeClr val="tx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ctr"/>
            <a:endParaRPr lang="th-TH" sz="1600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11" name="วงรี 10"/>
          <p:cNvSpPr/>
          <p:nvPr/>
        </p:nvSpPr>
        <p:spPr>
          <a:xfrm>
            <a:off x="3113292" y="5091151"/>
            <a:ext cx="6084168" cy="57606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600" b="1" dirty="0">
              <a:solidFill>
                <a:schemeClr val="tx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ใช้เครื่องมือและเทคนิคเพื่อแก้ปัญหา</a:t>
            </a:r>
            <a:endParaRPr lang="th-TH" sz="2400" dirty="0">
              <a:solidFill>
                <a:schemeClr val="tx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ctr"/>
            <a:endParaRPr lang="th-TH" sz="1600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12" name="วงรี 11"/>
          <p:cNvSpPr/>
          <p:nvPr/>
        </p:nvSpPr>
        <p:spPr>
          <a:xfrm>
            <a:off x="7392144" y="2463520"/>
            <a:ext cx="1800200" cy="871969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 dirty="0">
              <a:solidFill>
                <a:schemeClr val="tx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ปัญหา</a:t>
            </a: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</a:t>
            </a:r>
            <a:r>
              <a:rPr lang="en-US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Problem</a:t>
            </a:r>
            <a:r>
              <a:rPr lang="en-US" sz="2400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  <a:endParaRPr lang="th-TH" sz="2400" dirty="0">
              <a:solidFill>
                <a:schemeClr val="tx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ctr"/>
            <a:endParaRPr lang="th-TH" sz="1600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13" name="ลูกศรลง 12"/>
          <p:cNvSpPr/>
          <p:nvPr/>
        </p:nvSpPr>
        <p:spPr>
          <a:xfrm>
            <a:off x="6096000" y="4669334"/>
            <a:ext cx="288032" cy="360040"/>
          </a:xfrm>
          <a:prstGeom prst="downArrow">
            <a:avLst/>
          </a:prstGeom>
          <a:solidFill>
            <a:srgbClr val="FF4B4B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ลูกศรลง 13"/>
          <p:cNvSpPr/>
          <p:nvPr/>
        </p:nvSpPr>
        <p:spPr>
          <a:xfrm>
            <a:off x="2999656" y="2060848"/>
            <a:ext cx="288032" cy="360040"/>
          </a:xfrm>
          <a:prstGeom prst="downArrow">
            <a:avLst/>
          </a:prstGeom>
          <a:solidFill>
            <a:srgbClr val="FF4B4B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ลูกศรลง 14"/>
          <p:cNvSpPr/>
          <p:nvPr/>
        </p:nvSpPr>
        <p:spPr>
          <a:xfrm>
            <a:off x="4727848" y="2060848"/>
            <a:ext cx="288032" cy="360040"/>
          </a:xfrm>
          <a:prstGeom prst="downArrow">
            <a:avLst/>
          </a:prstGeom>
          <a:solidFill>
            <a:srgbClr val="FF4B4B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ลูกศรลง 15"/>
          <p:cNvSpPr/>
          <p:nvPr/>
        </p:nvSpPr>
        <p:spPr>
          <a:xfrm>
            <a:off x="8184232" y="2060848"/>
            <a:ext cx="288032" cy="360040"/>
          </a:xfrm>
          <a:prstGeom prst="downArrow">
            <a:avLst/>
          </a:prstGeom>
          <a:solidFill>
            <a:srgbClr val="FF4B4B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ลูกศรลง 16"/>
          <p:cNvSpPr/>
          <p:nvPr/>
        </p:nvSpPr>
        <p:spPr>
          <a:xfrm>
            <a:off x="5951984" y="3284984"/>
            <a:ext cx="288032" cy="360040"/>
          </a:xfrm>
          <a:prstGeom prst="downArrow">
            <a:avLst/>
          </a:prstGeom>
          <a:solidFill>
            <a:srgbClr val="FF4B4B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ลูกศรลง 17"/>
          <p:cNvSpPr/>
          <p:nvPr/>
        </p:nvSpPr>
        <p:spPr>
          <a:xfrm rot="17636485" flipH="1">
            <a:off x="3995206" y="2662865"/>
            <a:ext cx="287869" cy="1484034"/>
          </a:xfrm>
          <a:prstGeom prst="downArrow">
            <a:avLst/>
          </a:prstGeom>
          <a:solidFill>
            <a:srgbClr val="FF4B4B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ลูกศรลง 18"/>
          <p:cNvSpPr/>
          <p:nvPr/>
        </p:nvSpPr>
        <p:spPr>
          <a:xfrm rot="3045921">
            <a:off x="7447291" y="3178812"/>
            <a:ext cx="201042" cy="609648"/>
          </a:xfrm>
          <a:prstGeom prst="downArrow">
            <a:avLst/>
          </a:prstGeom>
          <a:solidFill>
            <a:srgbClr val="FF4B4B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20610A9-235D-FC94-518C-9A2CA15E3B8E}"/>
              </a:ext>
            </a:extLst>
          </p:cNvPr>
          <p:cNvSpPr txBox="1"/>
          <p:nvPr/>
        </p:nvSpPr>
        <p:spPr>
          <a:xfrm>
            <a:off x="1847528" y="6330449"/>
            <a:ext cx="878497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buNone/>
            </a:pPr>
            <a:r>
              <a:rPr lang="th-TH" sz="28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ความสัมพันธ์ระหว่างวิศวกรรมซอฟต์แวร์และวิทยาการคอมพิวเตอร์</a:t>
            </a:r>
            <a:endParaRPr lang="en-US" sz="24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  <a:p>
            <a:endParaRPr lang="th-TH" sz="28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316263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199456" y="1803402"/>
            <a:ext cx="9937104" cy="4721943"/>
          </a:xfrm>
        </p:spPr>
        <p:txBody>
          <a:bodyPr/>
          <a:lstStyle/>
          <a:p>
            <a:pPr algn="thaiDist">
              <a:buNone/>
            </a:pPr>
            <a:r>
              <a:rPr lang="th-TH" sz="32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ความแตกต่างของวิศวกรรมซอฟต์แวร์และวิศวกรรมระบบ</a:t>
            </a:r>
          </a:p>
          <a:p>
            <a:pPr algn="thaiDist" eaLnBrk="1" hangingPunct="1">
              <a:buNone/>
            </a:pPr>
            <a:r>
              <a:rPr lang="th-TH" sz="3200" b="1" u="sng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วิศวกรรมระบบ </a:t>
            </a:r>
            <a:r>
              <a:rPr lang="en-US" sz="3200" b="1" u="sng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(System Engineering)</a:t>
            </a:r>
            <a:endParaRPr lang="en-US" sz="3200" b="1" dirty="0">
              <a:solidFill>
                <a:srgbClr val="6600FF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 eaLnBrk="1" hangingPunct="1">
              <a:buFontTx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     เกี่ยวข้องกับทุก ๆ ด้านของการพัฒนาและการเปลี่ยนแปลงของระบบที่มีความซับซ้อน โดยมีซอฟต์แวร์เป็นแกนหลักในการทำงานของระบบ การวิศวกรรมระบบเป็นการกระทำที่ก่อให้เกิดการกำหนดระบบ ระบุถึงสถาปัตยกรรมทั้งระบบ แล้วนำส่วนประกอบที่แตกต่างกันมาประสานเข้าด้วยกันจนกลายเป็นระบบ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ระบบ</a:t>
            </a:r>
          </a:p>
          <a:p>
            <a:pPr lvl="1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การวิศวกรรมระบบเป็นศาสตร์ที่</a:t>
            </a:r>
            <a:r>
              <a:rPr lang="th-TH" sz="3200" b="1" u="sng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เก่าแก่กว่า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วิศวกรรมซอฟต์แวร์</a:t>
            </a:r>
          </a:p>
          <a:p>
            <a:pPr lvl="1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ซอฟต์แวร์เป็นแกนหลักในการทำงานของระบบ</a:t>
            </a:r>
          </a:p>
          <a:p>
            <a:pPr algn="thaiDist" eaLnBrk="1" hangingPunct="1">
              <a:buFontTx/>
              <a:buNone/>
            </a:pP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 eaLnBrk="1" hangingPunct="1">
              <a:buFontTx/>
              <a:buChar char="•"/>
            </a:pP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3483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127448" y="1803402"/>
            <a:ext cx="10009112" cy="4721943"/>
          </a:xfrm>
        </p:spPr>
        <p:txBody>
          <a:bodyPr/>
          <a:lstStyle/>
          <a:p>
            <a:pPr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ความแตกต่างของวิศวกรรมซอฟต์แวร์กับการวิเคราะห์และออกแบบระบบ</a:t>
            </a:r>
          </a:p>
          <a:p>
            <a:pPr algn="thaiDist" eaLnBrk="1" hangingPunct="1">
              <a:buNone/>
            </a:pPr>
            <a:r>
              <a:rPr lang="th-TH" sz="3600" b="1" u="sng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การวิเคราะห์และออกแบบระบบ </a:t>
            </a:r>
            <a:r>
              <a:rPr lang="en-US" sz="3600" b="1" u="sng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(System Analysis and Design)</a:t>
            </a:r>
            <a:endParaRPr lang="en-US" sz="3600" b="1" dirty="0">
              <a:solidFill>
                <a:srgbClr val="FF00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indent="0" algn="thaiDist"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เป็นการศึกษา วิเคราะห์ และแยกแยะปัญหาที่เกิดขึ้นในระบบ แล้วทำการออกแบบ และกำหนดคุณสมบัติทางเทคนิค โดยนำระบบคอมพิวเตอร์มาประยุกต์ใช้เพื่อแก้ปัญหาที่ได้ทำการวิเคราะห์มาแล้ว</a:t>
            </a:r>
          </a:p>
          <a:p>
            <a:pPr marL="0" indent="0" algn="thaiDist"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ระบบที่ถูกนำมาวิเคราะห์และออกแบบส่วนใหญ่</a:t>
            </a:r>
            <a:r>
              <a:rPr lang="th-TH" sz="3200" b="1" i="1" u="sng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เป็นระบบสารสนเทศ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ที่จะนำมาใช้ภายในองค์กร โดยมี </a:t>
            </a:r>
            <a:r>
              <a:rPr lang="th-TH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“</a:t>
            </a:r>
            <a:r>
              <a:rPr lang="th-TH" sz="3200" b="1" i="1" u="sng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นักวิเคราะห์ระบบ (</a:t>
            </a:r>
            <a:r>
              <a:rPr lang="en-US" sz="3200" b="1" i="1" u="sng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System Analyst)</a:t>
            </a:r>
            <a:r>
              <a:rPr lang="en-US" sz="3200" b="1" i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”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เป็นผู้รับผิดชอบงานวิเคราะห์และออกแบบโดยตรง</a:t>
            </a:r>
            <a:endParaRPr lang="th-TH" sz="3200" b="1" i="1" u="sng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 eaLnBrk="1" hangingPunct="1">
              <a:buFontTx/>
              <a:buChar char="•"/>
            </a:pP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4544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199456" y="1628801"/>
            <a:ext cx="10153128" cy="4721943"/>
          </a:xfrm>
        </p:spPr>
        <p:txBody>
          <a:bodyPr/>
          <a:lstStyle/>
          <a:p>
            <a:pPr algn="thaiDist">
              <a:buNone/>
            </a:pPr>
            <a:r>
              <a:rPr lang="th-TH" sz="32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ความแตกต่างของวิศวกรรมซอฟต์แวร์กับการวิเคราะห์และออกแบบระบบ</a:t>
            </a:r>
          </a:p>
          <a:p>
            <a:pPr marL="0" indent="0" algn="thaiDist">
              <a:buNone/>
              <a:tabLst>
                <a:tab pos="630238" algn="l"/>
              </a:tabLs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วิศวกรรมซอฟต์แวร์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Software Engineering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ทำหน้าที่เกี่ยวกับการผลิตซอฟต์แวร์เพื่อการค้า กระบวนการที่นำมาใช้พัฒนาซอฟต์แวร์หรือระบบจะคล้ายคลึงกัน แต่</a:t>
            </a:r>
            <a:r>
              <a:rPr lang="th-TH" sz="3200" b="1" u="sng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ขั้นตอนของวิศวกรรมซอฟต์แวร์มีมากกว่าขั้นตอนของการวิเคราะห์และออกแบบ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ขั้นตอนสำคัญของการวิเคราะห์และออกแบบมีเพียง การจัดทำความต้องการ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Requirement)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การวิเคราะห์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Analysis)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และออกแบบ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Design)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เท่านั้น</a:t>
            </a:r>
          </a:p>
          <a:p>
            <a:pPr algn="thaiDist" eaLnBrk="1" hangingPunct="1">
              <a:buFontTx/>
              <a:buChar char="•"/>
            </a:pP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951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2F0DA50B-2653-8CDF-417C-6E1CA096E3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2212" y="3252401"/>
            <a:ext cx="1937376" cy="1937376"/>
          </a:xfrm>
          <a:prstGeom prst="rect">
            <a:avLst/>
          </a:prstGeom>
        </p:spPr>
      </p:pic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199455" y="1916832"/>
            <a:ext cx="5472609" cy="72008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th-TH" sz="36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บุคคลที่เกี่ยวข้องกับงานวิศวกรรมซอฟต์แวร์</a:t>
            </a:r>
            <a:endParaRPr lang="en-US" sz="2800" b="1" dirty="0">
              <a:solidFill>
                <a:srgbClr val="6600FF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D77897-AF36-6FC4-EFF7-D610D2588B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4232" y="3072146"/>
            <a:ext cx="2848085" cy="184613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80BBCBE-BA76-2A53-3319-07511EDF2E0B}"/>
              </a:ext>
            </a:extLst>
          </p:cNvPr>
          <p:cNvSpPr txBox="1"/>
          <p:nvPr/>
        </p:nvSpPr>
        <p:spPr>
          <a:xfrm>
            <a:off x="8040216" y="5138029"/>
            <a:ext cx="27363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th-TH" sz="2400" b="1" dirty="0">
                <a:solidFill>
                  <a:schemeClr val="accent6">
                    <a:lumMod val="50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นักพัฒนา (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Developer)</a:t>
            </a:r>
            <a:endParaRPr lang="th-TH" sz="2400" b="1" dirty="0">
              <a:solidFill>
                <a:schemeClr val="accent6">
                  <a:lumMod val="50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8026B0-7C82-ACFA-3D35-1EC495484778}"/>
              </a:ext>
            </a:extLst>
          </p:cNvPr>
          <p:cNvSpPr txBox="1"/>
          <p:nvPr/>
        </p:nvSpPr>
        <p:spPr>
          <a:xfrm>
            <a:off x="4453884" y="5169950"/>
            <a:ext cx="27363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th-TH" sz="2400" b="1" dirty="0">
                <a:solidFill>
                  <a:srgbClr val="FF9933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ลูกค้า (</a:t>
            </a:r>
            <a:r>
              <a:rPr lang="en-US" sz="2400" b="1" dirty="0">
                <a:solidFill>
                  <a:srgbClr val="FF9933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Customer</a:t>
            </a:r>
            <a:r>
              <a:rPr lang="en-US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893747-8B0D-0EDF-8BE4-D5A7A6620C6D}"/>
              </a:ext>
            </a:extLst>
          </p:cNvPr>
          <p:cNvSpPr txBox="1"/>
          <p:nvPr/>
        </p:nvSpPr>
        <p:spPr>
          <a:xfrm>
            <a:off x="1443698" y="5131007"/>
            <a:ext cx="21601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ผู้ใช้ (</a:t>
            </a:r>
            <a:r>
              <a:rPr lang="en-US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User)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FAE7048-276B-5D80-E172-91928BD473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3782" y="2953023"/>
            <a:ext cx="3776509" cy="2216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5010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898984" y="1173087"/>
            <a:ext cx="8221352" cy="682577"/>
          </a:xfrm>
        </p:spPr>
        <p:txBody>
          <a:bodyPr>
            <a:normAutofit/>
          </a:bodyPr>
          <a:lstStyle/>
          <a:p>
            <a:pPr algn="ctr" eaLnBrk="1" hangingPunct="1">
              <a:buNone/>
            </a:pPr>
            <a:r>
              <a:rPr lang="th-TH" sz="32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ความสัมพันธ์ระหว่างกลุ่มบุคคลที่เกี่ยวข้องกับงานวิศวกรรมซอฟต์แวร์	</a:t>
            </a:r>
            <a:endParaRPr lang="en-US" sz="3200" b="1" dirty="0">
              <a:solidFill>
                <a:srgbClr val="0070C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7" name="ลูกศรขวา 6"/>
          <p:cNvSpPr/>
          <p:nvPr/>
        </p:nvSpPr>
        <p:spPr>
          <a:xfrm rot="2203859">
            <a:off x="6783694" y="3554509"/>
            <a:ext cx="782574" cy="36762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8" name="ลูกศรขวา 7"/>
          <p:cNvSpPr/>
          <p:nvPr/>
        </p:nvSpPr>
        <p:spPr>
          <a:xfrm rot="2203859" flipH="1">
            <a:off x="6487507" y="3761048"/>
            <a:ext cx="836229" cy="388458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3064" y="191716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ลูกค้า (</a:t>
            </a:r>
            <a:r>
              <a:rPr lang="en-US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Customer)</a:t>
            </a:r>
            <a:endParaRPr lang="th-TH" sz="24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0" y="5824374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นักพัฒนา (</a:t>
            </a:r>
            <a:r>
              <a:rPr lang="en-US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Developer) </a:t>
            </a:r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วิศวกรซอฟต์แวร์ (</a:t>
            </a:r>
            <a:r>
              <a:rPr lang="en-US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Software Engineer)</a:t>
            </a:r>
            <a:endParaRPr lang="th-TH" sz="24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20136" y="3824213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สร้างซอฟต์แวร์ (ระบบ)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79976" y="2491231"/>
            <a:ext cx="3923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ให้เงินสนับสนุนการผลิตซอฟต์แวร์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79976" y="3193812"/>
            <a:ext cx="3923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ความต้องการ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31504" y="5786100"/>
            <a:ext cx="4139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ผู้ใช้ </a:t>
            </a:r>
            <a:r>
              <a:rPr lang="en-US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(User)</a:t>
            </a:r>
            <a:endParaRPr lang="th-TH" sz="24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15" name="ลูกศรขวา 14"/>
          <p:cNvSpPr/>
          <p:nvPr/>
        </p:nvSpPr>
        <p:spPr>
          <a:xfrm flipH="1">
            <a:off x="5087888" y="5013176"/>
            <a:ext cx="1335006" cy="388458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16" name="ลูกศรขวา 15"/>
          <p:cNvSpPr/>
          <p:nvPr/>
        </p:nvSpPr>
        <p:spPr>
          <a:xfrm>
            <a:off x="5159896" y="4725144"/>
            <a:ext cx="1296144" cy="388458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91744" y="4273932"/>
            <a:ext cx="3923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ความต้องการ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63752" y="5301208"/>
            <a:ext cx="3923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ซอฟต์แวร์ (ระบบ)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96008" y="3913892"/>
            <a:ext cx="4139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ใช้งานซอฟต์แวร์ (ระบบ)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B792F82-1D23-CEF3-DA52-FD607B60F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0919" y="4725144"/>
            <a:ext cx="1070130" cy="107013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9FEF2DB-2C9E-89EA-5C39-D280264125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6925" y="2315407"/>
            <a:ext cx="2550395" cy="149716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82D3364-D044-9C7F-BAF9-A2A81BDC62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5295" y="4433774"/>
            <a:ext cx="2050435" cy="1329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2458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055440" y="1628801"/>
            <a:ext cx="4248472" cy="4721943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th-TH" sz="36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คุณสมบัติของวิศวกรซอฟต์แวร์</a:t>
            </a:r>
          </a:p>
          <a:p>
            <a:pPr marL="201168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1. มีความรู้ด้านการผลิตซอฟต์แวร์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201168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2. มีความรู้ด้านการบริหารโครงการ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201168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3. มีความรู้ด้านการจัดการ</a:t>
            </a:r>
          </a:p>
          <a:p>
            <a:pPr marL="201168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4. มีความรู้ด้านธุรกิจ</a:t>
            </a:r>
          </a:p>
          <a:p>
            <a:pPr marL="201168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5. มีความรู้ด้านประชาสัมพันธ์</a:t>
            </a:r>
          </a:p>
          <a:p>
            <a:pPr marL="201168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6. มีความน่าเชื่อถือ</a:t>
            </a:r>
          </a:p>
          <a:p>
            <a:pPr lvl="1">
              <a:buFontTx/>
              <a:buChar char="•"/>
            </a:pPr>
            <a:endParaRPr lang="th-TH" sz="1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eaLnBrk="1" hangingPunct="1">
              <a:buNone/>
            </a:pP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endParaRPr lang="en-US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5591944" y="2132856"/>
            <a:ext cx="4392488" cy="338437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" panose="020F0502020204030204" pitchFamily="34" charset="0"/>
              <a:buNone/>
            </a:pPr>
            <a:r>
              <a:rPr lang="th-TH" sz="3600" dirty="0">
                <a:latin typeface="SP SUAN DUSIT" panose="02000000000000000000" pitchFamily="2" charset="0"/>
                <a:cs typeface="SP SUAN DUSIT" panose="02000000000000000000" pitchFamily="2" charset="0"/>
              </a:rPr>
              <a:t>  7.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มีความรู้สึกไว</a:t>
            </a:r>
          </a:p>
          <a:p>
            <a:pPr marL="201168" lvl="1" indent="0">
              <a:buFont typeface="Calibri" pitchFamily="34" charset="0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8. มีความเป็นผู้นำ</a:t>
            </a:r>
          </a:p>
          <a:p>
            <a:pPr marL="201168" lvl="1" indent="0">
              <a:buFont typeface="Calibri" pitchFamily="34" charset="0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9. มีความอดทนต่อภาวะความกดดัน</a:t>
            </a:r>
          </a:p>
          <a:p>
            <a:pPr marL="201168" lvl="1" indent="0">
              <a:buFont typeface="Calibri" pitchFamily="34" charset="0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10. มีความยืดหยุ่นสูง</a:t>
            </a:r>
          </a:p>
          <a:p>
            <a:pPr marL="201168" lvl="1" indent="0">
              <a:buFont typeface="Calibri" pitchFamily="34" charset="0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11. มีความรับผิดชอบ</a:t>
            </a:r>
          </a:p>
          <a:p>
            <a:pPr marL="201168" lvl="1" indent="0">
              <a:buFont typeface="Calibri" pitchFamily="34" charset="0"/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12 มีความยุติธรรม</a:t>
            </a:r>
            <a:r>
              <a:rPr lang="th-TH" sz="2800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endParaRPr lang="en-US" sz="2800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8905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1122692" y="1059121"/>
            <a:ext cx="85518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40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บุคลากรที่เกี่ยวข้องกับการพัฒนาซอฟต์แวร์</a:t>
            </a:r>
            <a:endParaRPr lang="th-TH" sz="3200" b="1" dirty="0">
              <a:solidFill>
                <a:srgbClr val="0070C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112490" y="2028616"/>
            <a:ext cx="484098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Project  Manager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หน้าที่ วางแผนโครงงาน/จัดการบุคลากร/ ควบคุม  ตรวจสอบ</a:t>
            </a:r>
          </a:p>
          <a:p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System   Analyst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หน้าที่ วิเคราะห์ความต้องการ/ออกแบบระบบตามความต้องการ</a:t>
            </a:r>
          </a:p>
          <a:p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Programmer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หน้าที่ ออกแบบ/เขียนโปรแกรม/ทดสอบ แก้ไข</a:t>
            </a:r>
          </a:p>
        </p:txBody>
      </p:sp>
      <p:sp>
        <p:nvSpPr>
          <p:cNvPr id="79875" name="Oval 3"/>
          <p:cNvSpPr>
            <a:spLocks noChangeArrowheads="1"/>
          </p:cNvSpPr>
          <p:nvPr/>
        </p:nvSpPr>
        <p:spPr bwMode="auto">
          <a:xfrm>
            <a:off x="7325072" y="1118424"/>
            <a:ext cx="2743200" cy="2743200"/>
          </a:xfrm>
          <a:prstGeom prst="ellipse">
            <a:avLst/>
          </a:prstGeom>
          <a:solidFill>
            <a:srgbClr val="FF6600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/>
          </a:p>
        </p:txBody>
      </p:sp>
      <p:sp>
        <p:nvSpPr>
          <p:cNvPr id="79876" name="Oval 4"/>
          <p:cNvSpPr>
            <a:spLocks noChangeArrowheads="1"/>
          </p:cNvSpPr>
          <p:nvPr/>
        </p:nvSpPr>
        <p:spPr bwMode="auto">
          <a:xfrm>
            <a:off x="5801072" y="3404424"/>
            <a:ext cx="2743200" cy="2743200"/>
          </a:xfrm>
          <a:prstGeom prst="ellipse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79877" name="Oval 5"/>
          <p:cNvSpPr>
            <a:spLocks noChangeArrowheads="1"/>
          </p:cNvSpPr>
          <p:nvPr/>
        </p:nvSpPr>
        <p:spPr bwMode="auto">
          <a:xfrm>
            <a:off x="8544272" y="3480624"/>
            <a:ext cx="2743200" cy="2743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79878" name="Oval 6"/>
          <p:cNvSpPr>
            <a:spLocks noChangeArrowheads="1"/>
          </p:cNvSpPr>
          <p:nvPr/>
        </p:nvSpPr>
        <p:spPr bwMode="auto">
          <a:xfrm>
            <a:off x="7248872" y="2413824"/>
            <a:ext cx="2743200" cy="2743200"/>
          </a:xfrm>
          <a:prstGeom prst="ellipse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7325072" y="3977116"/>
            <a:ext cx="25364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4. </a:t>
            </a:r>
            <a:r>
              <a:rPr lang="th-TH" sz="28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Software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Engineer</a:t>
            </a:r>
          </a:p>
        </p:txBody>
      </p:sp>
      <p:sp>
        <p:nvSpPr>
          <p:cNvPr id="79881" name="Rectangle 9"/>
          <p:cNvSpPr>
            <a:spLocks noChangeArrowheads="1"/>
          </p:cNvSpPr>
          <p:nvPr/>
        </p:nvSpPr>
        <p:spPr bwMode="auto">
          <a:xfrm>
            <a:off x="7661836" y="1812643"/>
            <a:ext cx="21996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Project Manager</a:t>
            </a:r>
          </a:p>
        </p:txBody>
      </p:sp>
      <p:sp>
        <p:nvSpPr>
          <p:cNvPr id="79882" name="Rectangle 10"/>
          <p:cNvSpPr>
            <a:spLocks noChangeArrowheads="1"/>
          </p:cNvSpPr>
          <p:nvPr/>
        </p:nvSpPr>
        <p:spPr bwMode="auto">
          <a:xfrm>
            <a:off x="5801072" y="4559836"/>
            <a:ext cx="222849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System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Analyst</a:t>
            </a: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79883" name="Rectangle 11"/>
          <p:cNvSpPr>
            <a:spLocks noChangeArrowheads="1"/>
          </p:cNvSpPr>
          <p:nvPr/>
        </p:nvSpPr>
        <p:spPr bwMode="auto">
          <a:xfrm>
            <a:off x="8974004" y="5089466"/>
            <a:ext cx="20361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3. Programmer</a:t>
            </a: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026A5B-FAC8-7670-19B9-EA14193FE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2188" y="3171651"/>
            <a:ext cx="1308721" cy="84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312421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องค์ประกอบของวิศวกรรมซอฟต์แวร์</a:t>
            </a:r>
          </a:p>
        </p:txBody>
      </p:sp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199456" y="1737360"/>
            <a:ext cx="9956224" cy="4613384"/>
          </a:xfrm>
        </p:spPr>
        <p:txBody>
          <a:bodyPr>
            <a:normAutofit/>
          </a:bodyPr>
          <a:lstStyle/>
          <a:p>
            <a:pPr algn="thaiDist" eaLnBrk="1" hangingPunct="1">
              <a:buNone/>
            </a:pPr>
            <a:r>
              <a:rPr lang="th-TH" sz="36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องค์ประกอบวิศวกรรมซอฟต์แวร์แบ่งออกเป็น </a:t>
            </a:r>
            <a:r>
              <a:rPr lang="en-US" sz="36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 </a:t>
            </a:r>
            <a:r>
              <a:rPr lang="th-TH" sz="36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ส่วน ดังนี้</a:t>
            </a:r>
          </a:p>
          <a:p>
            <a:pPr algn="thaiDist" eaLnBrk="1" hangingPunct="1">
              <a:buNone/>
            </a:pPr>
            <a:r>
              <a:rPr 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th-TH" sz="3200" b="1" i="1" u="sng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ส่วนที่ </a:t>
            </a:r>
            <a:r>
              <a:rPr lang="en-US" sz="3200" b="1" i="1" u="sng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 </a:t>
            </a:r>
            <a:r>
              <a:rPr lang="th-TH" sz="3200" b="1" i="1" u="sng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วิศวกรรมระบบ (</a:t>
            </a:r>
            <a:r>
              <a:rPr lang="en-US" sz="3200" b="1" i="1" u="sng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System Engineering)</a:t>
            </a:r>
            <a:r>
              <a:rPr lang="en-US" sz="3200" b="1" i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หมายถึง กระบวนการศึกษาและวิเคราะห์ของระบบที่มีความสลับซับซ้อน เพื่อสนับสนุนการทำงานใน </a:t>
            </a:r>
          </a:p>
          <a:p>
            <a:pPr algn="thaiDist" eaLnBrk="1" hangingPunct="1">
              <a:buNone/>
            </a:pPr>
            <a:r>
              <a:rPr lang="th-TH" sz="3200" b="1" i="1" u="sng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ส่วนที่ </a:t>
            </a:r>
            <a:r>
              <a:rPr lang="en-US" sz="3200" b="1" i="1" u="sng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 </a:t>
            </a:r>
            <a:r>
              <a:rPr lang="th-TH" sz="3200" b="1" i="1" u="sng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วิศวกรรมการผลิต (</a:t>
            </a:r>
            <a:r>
              <a:rPr lang="en-US" sz="3200" b="1" i="1" u="sng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Development Engineering)</a:t>
            </a:r>
            <a:r>
              <a:rPr lang="en-US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ซึ่งเป็นกระบวนการแปรสภาพความต้องการของระบบ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System Requirements)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ให้กลายเป็นซอฟต์แวร์อันเป็นเป้าหมายสำคัญทางด้านวิศวกรรมซอฟต์แวร์</a:t>
            </a: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 algn="thaiDist">
              <a:buFontTx/>
              <a:buChar char="•"/>
            </a:pPr>
            <a:endParaRPr lang="th-TH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4072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671305" y="2219684"/>
            <a:ext cx="8305800" cy="4638316"/>
          </a:xfrm>
        </p:spPr>
        <p:txBody>
          <a:bodyPr>
            <a:noAutofit/>
          </a:bodyPr>
          <a:lstStyle/>
          <a:p>
            <a:pPr lvl="1">
              <a:buFontTx/>
              <a:buChar char="•"/>
            </a:pPr>
            <a:endParaRPr lang="th-TH" sz="2800" dirty="0">
              <a:solidFill>
                <a:schemeClr val="bg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>
              <a:buFontTx/>
              <a:buChar char="•"/>
            </a:pPr>
            <a:endParaRPr lang="th-TH" sz="2800" dirty="0">
              <a:solidFill>
                <a:schemeClr val="bg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>
              <a:buFontTx/>
              <a:buChar char="•"/>
            </a:pPr>
            <a:endParaRPr lang="th-TH" sz="2800" dirty="0">
              <a:solidFill>
                <a:schemeClr val="bg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>
              <a:buFontTx/>
              <a:buChar char="•"/>
            </a:pPr>
            <a:endParaRPr lang="th-TH" sz="2800" dirty="0">
              <a:solidFill>
                <a:schemeClr val="bg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>
              <a:buFontTx/>
              <a:buChar char="•"/>
            </a:pPr>
            <a:endParaRPr lang="th-TH" sz="2800" dirty="0">
              <a:solidFill>
                <a:schemeClr val="bg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>
              <a:buFontTx/>
              <a:buChar char="•"/>
            </a:pPr>
            <a:endParaRPr lang="th-TH" sz="2800" dirty="0">
              <a:solidFill>
                <a:schemeClr val="bg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>
              <a:buFontTx/>
              <a:buChar char="•"/>
            </a:pPr>
            <a:endParaRPr lang="th-TH" sz="2800" dirty="0">
              <a:solidFill>
                <a:schemeClr val="bg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>
              <a:buFontTx/>
              <a:buChar char="•"/>
            </a:pPr>
            <a:endParaRPr lang="th-TH" sz="2800" dirty="0">
              <a:solidFill>
                <a:schemeClr val="bg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>
              <a:buFontTx/>
              <a:buChar char="•"/>
            </a:pPr>
            <a:endParaRPr lang="th-TH" sz="2800" dirty="0">
              <a:solidFill>
                <a:srgbClr val="FF00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 algn="ctr">
              <a:buFontTx/>
              <a:buChar char="•"/>
            </a:pPr>
            <a:r>
              <a:rPr lang="th-TH" sz="36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รูปแสดงองค์ประกอบของวิศวกรรมซอฟต์แวร์</a:t>
            </a:r>
          </a:p>
          <a:p>
            <a:pPr eaLnBrk="1" hangingPunct="1">
              <a:buNone/>
            </a:pPr>
            <a:r>
              <a:rPr lang="th-TH" sz="2800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endParaRPr lang="en-US" sz="2800" dirty="0">
              <a:solidFill>
                <a:schemeClr val="bg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4007768" y="417228"/>
            <a:ext cx="3240360" cy="1067556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วิศวกรรมซอฟต์แวร์</a:t>
            </a:r>
          </a:p>
          <a:p>
            <a:pPr algn="ctr"/>
            <a:r>
              <a:rPr lang="th-TH" sz="32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</a:t>
            </a:r>
            <a:r>
              <a:rPr lang="en-US" sz="32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Software Engineering)</a:t>
            </a:r>
            <a:endParaRPr lang="th-TH" sz="3200" b="1" dirty="0">
              <a:solidFill>
                <a:schemeClr val="bg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2193318" y="1613980"/>
            <a:ext cx="2304256" cy="72008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วิศวกรรมระบบ</a:t>
            </a: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</a:t>
            </a:r>
            <a:r>
              <a:rPr lang="en-US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System Engineering)</a:t>
            </a:r>
            <a:endParaRPr lang="th-TH" sz="2400" b="1" dirty="0">
              <a:solidFill>
                <a:schemeClr val="tx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441790" y="1613980"/>
            <a:ext cx="2808312" cy="72008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วิศวกรรมการผลิต</a:t>
            </a: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</a:t>
            </a:r>
            <a:r>
              <a:rPr lang="en-US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Development Engineering)</a:t>
            </a:r>
            <a:endParaRPr lang="th-TH" sz="2400" b="1" dirty="0">
              <a:solidFill>
                <a:schemeClr val="tx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769382" y="2478076"/>
            <a:ext cx="3528392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วิศวกรรมกระบวนการทางธุรกิจ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2769382" y="2982132"/>
            <a:ext cx="3528392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แบบจำลองกระบวนการทางธุรกิจ</a:t>
            </a: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2769382" y="3486188"/>
            <a:ext cx="3531335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กำหนดคุณสมบัติและฟังก์ชันงาน</a:t>
            </a: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2769382" y="3990244"/>
            <a:ext cx="3528392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กำหนดหน้าที่ของฟังก์ชันงานให้ชัดเจน</a:t>
            </a: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769382" y="4494300"/>
            <a:ext cx="3528392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วิเคราะห์ระบบเพื่อหาความต้องการใหม่</a:t>
            </a: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769382" y="4998356"/>
            <a:ext cx="3528392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กำหนดขอบเขตและออกแบบระบบใหม่</a:t>
            </a: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7017854" y="2406068"/>
            <a:ext cx="3528392" cy="432048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วิเคราะห์และกำหนดความต้องการ</a:t>
            </a: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7017854" y="2766106"/>
            <a:ext cx="3528392" cy="590886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จัดทำข้อกำหนดคุณสมบัติของซอฟต์แวร์</a:t>
            </a: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7017854" y="3356992"/>
            <a:ext cx="3528392" cy="432048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ออกแบบซอฟต์แวร์</a:t>
            </a: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7017854" y="3774220"/>
            <a:ext cx="3528392" cy="432048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พัฒนาซอฟต์แวร์</a:t>
            </a: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7017854" y="4206268"/>
            <a:ext cx="3528392" cy="432048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ทดสอบระบบย่อย</a:t>
            </a: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7017854" y="4638316"/>
            <a:ext cx="3528392" cy="504056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ประสานระบบย่อยและทดสอบระบบรวม</a:t>
            </a: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7017854" y="5142372"/>
            <a:ext cx="3528392" cy="432048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นำไปใช้งานและบำรุงรักษา</a:t>
            </a:r>
          </a:p>
        </p:txBody>
      </p:sp>
      <p:cxnSp>
        <p:nvCxnSpPr>
          <p:cNvPr id="24" name="ตัวเชื่อมต่อตรง 23"/>
          <p:cNvCxnSpPr/>
          <p:nvPr/>
        </p:nvCxnSpPr>
        <p:spPr>
          <a:xfrm rot="5400000">
            <a:off x="897174" y="3774220"/>
            <a:ext cx="288032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ตัวเชื่อมต่อตรง 28"/>
          <p:cNvCxnSpPr>
            <a:stCxn id="7" idx="1"/>
          </p:cNvCxnSpPr>
          <p:nvPr/>
        </p:nvCxnSpPr>
        <p:spPr>
          <a:xfrm rot="10800000">
            <a:off x="2337334" y="2694100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ตัวเชื่อมต่อตรง 30"/>
          <p:cNvCxnSpPr/>
          <p:nvPr/>
        </p:nvCxnSpPr>
        <p:spPr>
          <a:xfrm rot="10800000">
            <a:off x="2337334" y="3198156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ตัวเชื่อมต่อตรง 31"/>
          <p:cNvCxnSpPr/>
          <p:nvPr/>
        </p:nvCxnSpPr>
        <p:spPr>
          <a:xfrm rot="10800000">
            <a:off x="2337334" y="3702212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ตัวเชื่อมต่อตรง 32"/>
          <p:cNvCxnSpPr/>
          <p:nvPr/>
        </p:nvCxnSpPr>
        <p:spPr>
          <a:xfrm rot="10800000">
            <a:off x="2337334" y="4278276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ตัวเชื่อมต่อตรง 33"/>
          <p:cNvCxnSpPr/>
          <p:nvPr/>
        </p:nvCxnSpPr>
        <p:spPr>
          <a:xfrm rot="10800000">
            <a:off x="2337334" y="4782332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ตัวเชื่อมต่อตรง 34"/>
          <p:cNvCxnSpPr/>
          <p:nvPr/>
        </p:nvCxnSpPr>
        <p:spPr>
          <a:xfrm rot="10800000">
            <a:off x="2337334" y="5214380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ตัวเชื่อมต่อตรง 35"/>
          <p:cNvCxnSpPr/>
          <p:nvPr/>
        </p:nvCxnSpPr>
        <p:spPr>
          <a:xfrm rot="5400000">
            <a:off x="5145646" y="3774220"/>
            <a:ext cx="288032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ตัวเชื่อมต่อตรง 36"/>
          <p:cNvCxnSpPr/>
          <p:nvPr/>
        </p:nvCxnSpPr>
        <p:spPr>
          <a:xfrm rot="10800000">
            <a:off x="6585806" y="2694100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ตัวเชื่อมต่อตรง 37"/>
          <p:cNvCxnSpPr/>
          <p:nvPr/>
        </p:nvCxnSpPr>
        <p:spPr>
          <a:xfrm rot="10800000">
            <a:off x="6585806" y="3054140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ตัวเชื่อมต่อตรง 38"/>
          <p:cNvCxnSpPr/>
          <p:nvPr/>
        </p:nvCxnSpPr>
        <p:spPr>
          <a:xfrm rot="10800000">
            <a:off x="6585806" y="3558196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ตัวเชื่อมต่อตรง 39"/>
          <p:cNvCxnSpPr/>
          <p:nvPr/>
        </p:nvCxnSpPr>
        <p:spPr>
          <a:xfrm rot="10800000">
            <a:off x="6585806" y="4422291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ตัวเชื่อมต่อตรง 40"/>
          <p:cNvCxnSpPr/>
          <p:nvPr/>
        </p:nvCxnSpPr>
        <p:spPr>
          <a:xfrm rot="10800000">
            <a:off x="6585806" y="4854339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ตัวเชื่อมต่อตรง 41"/>
          <p:cNvCxnSpPr/>
          <p:nvPr/>
        </p:nvCxnSpPr>
        <p:spPr>
          <a:xfrm rot="10800000">
            <a:off x="6585806" y="5214380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ตัวเชื่อมต่อตรง 42"/>
          <p:cNvCxnSpPr/>
          <p:nvPr/>
        </p:nvCxnSpPr>
        <p:spPr>
          <a:xfrm rot="10800000">
            <a:off x="6585807" y="3990244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6217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51384" y="620688"/>
            <a:ext cx="7920880" cy="851595"/>
          </a:xfrm>
        </p:spPr>
        <p:txBody>
          <a:bodyPr>
            <a:noAutofit/>
          </a:bodyPr>
          <a:lstStyle/>
          <a:p>
            <a:pPr eaLnBrk="0" hangingPunct="0"/>
            <a:r>
              <a:rPr lang="th-TH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ซอฟต์แวร์ การเปลี่ยนแปลง และปัญหาที่พบ</a:t>
            </a:r>
            <a:endParaRPr lang="en-US" b="1" dirty="0">
              <a:solidFill>
                <a:srgbClr val="00B05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>
          <a:xfrm>
            <a:off x="551384" y="1700808"/>
            <a:ext cx="11089232" cy="4104456"/>
          </a:xfrm>
        </p:spPr>
        <p:txBody>
          <a:bodyPr>
            <a:noAutofit/>
          </a:bodyPr>
          <a:lstStyle/>
          <a:p>
            <a:pPr algn="thaiDist">
              <a:spcBef>
                <a:spcPts val="0"/>
              </a:spcBef>
            </a:pPr>
            <a:r>
              <a:rPr lang="th-TH" sz="40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วิศวกรรมซอฟต์แวร์ </a:t>
            </a:r>
            <a:r>
              <a:rPr lang="en-US" sz="28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(Software Engineering)</a:t>
            </a:r>
            <a:r>
              <a:rPr lang="en-US" sz="40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</a:p>
          <a:p>
            <a:pPr algn="thaiDist">
              <a:spcBef>
                <a:spcPts val="0"/>
              </a:spcBef>
              <a:buNone/>
            </a:pPr>
            <a:r>
              <a:rPr lang="th-TH" sz="40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  มุมมองทางการศึกษาในแง่ของสาขาวิชา</a:t>
            </a:r>
          </a:p>
          <a:p>
            <a:pPr algn="thaiDist">
              <a:buNone/>
            </a:pPr>
            <a:r>
              <a:rPr 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	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ในปี ค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.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ศ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. 1968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คำว่า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”</a:t>
            </a:r>
            <a:r>
              <a:rPr lang="th-TH" sz="2800" b="1" i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วิศวกรรมซอฟต์แวร์</a:t>
            </a:r>
            <a:r>
              <a:rPr lang="en-US" sz="2800" b="1" i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(software engineering)”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ถูกใช้อย่างแพร่หลาย  เพื่อแสดงถึงกิจกรรมต่าง ๆ ที่รวมถึงการเขียนโปรแกรม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(programming)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และการรหัส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(coding) [Macro, 1987].  </a:t>
            </a:r>
            <a:endParaRPr 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>
              <a:buNone/>
            </a:pP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	ก่อนปี ค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.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ศ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. 1974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สาขาวิชาวิศวกรรมซอฟต์แวร์ยังไม่ปรากฏ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[Barnes, 1998].  </a:t>
            </a:r>
            <a:endParaRPr 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>
              <a:buNone/>
            </a:pP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	สถาบันเทคโนโลยี</a:t>
            </a:r>
            <a:r>
              <a:rPr lang="th-TH" sz="28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โรเช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สเตอร์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(The Rochester Institute of Technology (RIT))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ในประเทศสหรัฐอเมริกาได้อ้างว่าเป็นสถาบันแรกที่แนะนำหลักสูตรปริญญาตรีสาขาวิศวกรรมซอฟต์แวร์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[Lutz, 1999].</a:t>
            </a:r>
            <a:endParaRPr lang="en-US" sz="4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/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/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064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199456" y="1196753"/>
            <a:ext cx="10153128" cy="5112568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th-TH" sz="40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วิศวกรรมระบบ มีหน้าที่ </a:t>
            </a:r>
            <a:r>
              <a:rPr 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ดังนี้</a:t>
            </a:r>
          </a:p>
          <a:p>
            <a:pPr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กำหนดวัตถุประสงค์ของระบบ</a:t>
            </a:r>
          </a:p>
          <a:p>
            <a:pPr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กำหนดขอบเขตของระบบ</a:t>
            </a:r>
          </a:p>
          <a:p>
            <a:pPr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แบ่งระบบออกเป็นส่วน ๆ ตามฟังก์ชันงานหรือคุณสมบัติของระบบ</a:t>
            </a:r>
          </a:p>
          <a:p>
            <a:pPr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พิจารณาความสัมพันธ์ของส่วนประกอบต่าง ๆ ที่เกี่ยวข้องทั้งหมด</a:t>
            </a:r>
          </a:p>
          <a:p>
            <a:pPr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กำหนดความสัมพันธ์ของปัจจัยนำเข้า ประมวลผล และผลลัพธ์</a:t>
            </a:r>
          </a:p>
          <a:p>
            <a:pPr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6.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พิจารณาปัจจัยที่มีส่วนเกี่ยวข้องในระบบ </a:t>
            </a:r>
          </a:p>
          <a:p>
            <a:pPr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7.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กำหนดความต้องการในส่วนของปฏิบัติการ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(Operation)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และฟังก์ชันงาน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Function)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ทั้งระบบ	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1487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127448" y="1772816"/>
            <a:ext cx="10081120" cy="4577928"/>
          </a:xfrm>
        </p:spPr>
        <p:txBody>
          <a:bodyPr/>
          <a:lstStyle/>
          <a:p>
            <a:pPr algn="thaiDist"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8.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สร้างแบบจำลองระบบ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(System Model)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เพื่อใช้วิเคราะห์และพัฒนาให้สอดคล้องกับแบบจำลองซอฟต์แวร์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(Software Model)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ที่สร้างขึ้น</a:t>
            </a:r>
          </a:p>
          <a:p>
            <a:pPr algn="thaiDist"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9.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นำเสนอและแลกเปลี่ยนข้อคิดเห็นกับผู้ที่เกี่ยวข้องกับระบบ  </a:t>
            </a:r>
          </a:p>
          <a:p>
            <a:pPr marL="201168" lvl="1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- ผู้ใช้ระบบ</a:t>
            </a:r>
          </a:p>
          <a:p>
            <a:pPr marL="201168" lvl="1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- เจ้าของระบบ</a:t>
            </a:r>
          </a:p>
          <a:p>
            <a:pPr marL="201168" lvl="1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- ผู้ที่เกี่ยวข้องกับผลประโยชน์ที่มีต่อระบบ</a:t>
            </a:r>
          </a:p>
          <a:p>
            <a:pPr algn="thaiDist" eaLnBrk="1" hangingPunct="1">
              <a:buNone/>
            </a:pPr>
            <a:r>
              <a:rPr lang="th-TH" sz="3200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endParaRPr lang="en-US" sz="3200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5456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199456" y="1052736"/>
            <a:ext cx="9937104" cy="5298009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th-TH" sz="40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วิศวกรรมการผลิต มีหน้าที่ </a:t>
            </a:r>
            <a:r>
              <a:rPr lang="th-TH" sz="40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ดังนี้</a:t>
            </a:r>
          </a:p>
          <a:p>
            <a:pPr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กำหนดความต้องการและจัดทำข้อกำหนดคุณสมบัติ</a:t>
            </a:r>
          </a:p>
          <a:p>
            <a:pPr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ออกแบบแนวทางแก้ปัญหาให้สอดคล้องกับความต้องการ</a:t>
            </a:r>
          </a:p>
          <a:p>
            <a:pPr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พิจารณาสถาปัตยกรรมให้สอดคล้องกับแนวทางแก้ปัญหา</a:t>
            </a:r>
          </a:p>
          <a:p>
            <a:pPr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วางแผนโครงการผลิตซอฟต์แวร์</a:t>
            </a:r>
          </a:p>
          <a:p>
            <a:pPr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ทดสอบซอฟต์แวร์ในแต่ละคอมโพ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เน้นท์</a:t>
            </a: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6.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ผนวกคอมโพเน้นต่าง ๆ รวมเป็นระบบเดียวกัน</a:t>
            </a:r>
          </a:p>
          <a:p>
            <a:pPr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0327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097280" y="1737360"/>
            <a:ext cx="9997440" cy="4613384"/>
          </a:xfrm>
        </p:spPr>
        <p:txBody>
          <a:bodyPr/>
          <a:lstStyle/>
          <a:p>
            <a:pPr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7.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ทดสอบการผนวกรวมระบบ พร้อมตรวจสอบความถูกต้องและความสอดคล้องกับความต้องการที่ได้กำหนดไว้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</a:p>
          <a:p>
            <a:pPr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8.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พิจารณากลยุทธ์ในการนำไปใช้งาน</a:t>
            </a:r>
          </a:p>
          <a:p>
            <a:pPr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9.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นำไปใช้งาน</a:t>
            </a:r>
          </a:p>
          <a:p>
            <a:pPr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10.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ปรับเปลี่ยนกระบวนการจัดการ</a:t>
            </a:r>
          </a:p>
          <a:p>
            <a:pPr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11.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บำรุงรักษาและติดตั้งซอฟต์แวร์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582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วิวัฒนาการของวิศวกรรมซอฟต์แวร์</a:t>
            </a:r>
          </a:p>
        </p:txBody>
      </p:sp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036320" y="1737360"/>
            <a:ext cx="10119360" cy="4613384"/>
          </a:xfrm>
        </p:spPr>
        <p:txBody>
          <a:bodyPr/>
          <a:lstStyle/>
          <a:p>
            <a:pPr algn="thaiDist" eaLnBrk="1" hangingPunct="1">
              <a:buNone/>
            </a:pPr>
            <a:r>
              <a:rPr lang="th-TH" sz="40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วิวัฒนาการแบ่งระยะเวลาออกเป็น </a:t>
            </a:r>
            <a:r>
              <a:rPr lang="en-US" sz="40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 </a:t>
            </a:r>
            <a:r>
              <a:rPr lang="th-TH" sz="40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ช่วง </a:t>
            </a:r>
            <a:r>
              <a:rPr 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ดังนี้</a:t>
            </a:r>
          </a:p>
          <a:p>
            <a:pPr marL="0" indent="0" algn="thaiDist" eaLnBrk="1" hangingPunct="1">
              <a:buNone/>
              <a:tabLst>
                <a:tab pos="539750" algn="l"/>
              </a:tabLst>
            </a:pPr>
            <a:r>
              <a:rPr lang="th-TH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en-US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</a:t>
            </a:r>
            <a:r>
              <a:rPr lang="th-TH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ช่วงระหว่างปี ค</a:t>
            </a:r>
            <a:r>
              <a:rPr lang="en-US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.</a:t>
            </a:r>
            <a:r>
              <a:rPr lang="th-TH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ศ</a:t>
            </a:r>
            <a:r>
              <a:rPr lang="en-US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. 1945 </a:t>
            </a:r>
            <a:r>
              <a:rPr lang="th-TH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ถึง </a:t>
            </a:r>
            <a:r>
              <a:rPr lang="en-US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1965 :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จุดเริ่มต้นของวิศวกรรมซอฟต์แวร์</a:t>
            </a:r>
          </a:p>
          <a:p>
            <a:pPr marL="400050" lvl="1" indent="0" algn="thaiDist">
              <a:tabLst>
                <a:tab pos="539750" algn="l"/>
              </a:tabLs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นำไปใช้งานครั้งแรกราวปี ค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.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ศ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. 1950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ถึงต้นปี ค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.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ศ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.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1960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การผลิตมุ่งเน้นที่ซอฟต์แวร์เป็นสำคัญ</a:t>
            </a:r>
          </a:p>
          <a:p>
            <a:pPr marL="400050" lvl="1" indent="0" algn="thaiDist">
              <a:tabLst>
                <a:tab pos="539750" algn="l"/>
              </a:tabLs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North Atlantic Treaty Organization (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นาโต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/ </a:t>
            </a:r>
            <a:r>
              <a:rPr lang="en-US" b="1" dirty="0">
                <a:latin typeface="SP SUAN DUSIT" panose="02000000000000000000" pitchFamily="2" charset="0"/>
                <a:cs typeface="SP SUAN DUSIT" panose="02000000000000000000" pitchFamily="2" charset="0"/>
              </a:rPr>
              <a:t>NATO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จัดสัมมนาวิศวกรรมซอฟต์แวร์สองครั้ง  ครั้งแรกปี ค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.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ศ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.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1968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และปี ค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.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ศ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.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1969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ณ ประเทศเยอรมัน ได้รับการยอมรับอย่างเป็นทางการ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6385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127448" y="1889448"/>
            <a:ext cx="10081120" cy="4968552"/>
          </a:xfrm>
        </p:spPr>
        <p:txBody>
          <a:bodyPr/>
          <a:lstStyle/>
          <a:p>
            <a:pPr algn="thaiDist" eaLnBrk="1" hangingPunct="1">
              <a:buNone/>
            </a:pPr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</a:t>
            </a:r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ช่วงระหว่างปี ค</a:t>
            </a:r>
            <a:r>
              <a:rPr lang="en-US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.</a:t>
            </a:r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ศ</a:t>
            </a:r>
            <a:r>
              <a:rPr lang="en-US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. 1965 </a:t>
            </a:r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ถึง </a:t>
            </a:r>
            <a:r>
              <a:rPr lang="en-US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1985 :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วิกฤติซอฟต์แวร์</a:t>
            </a:r>
          </a:p>
          <a:p>
            <a:pPr marL="400050" lvl="1" indent="0" algn="thaiDist">
              <a:tabLst>
                <a:tab pos="539750" algn="l"/>
              </a:tabLs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จุดวิกฤติในช่วงปี ค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.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ศ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. 1960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ถึงปี ค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.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ศ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.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1980</a:t>
            </a: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400050" lvl="1" indent="0" algn="thaiDist">
              <a:tabLst>
                <a:tab pos="539750" algn="l"/>
              </a:tabLs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กรณีตัวอย่าง</a:t>
            </a:r>
          </a:p>
          <a:p>
            <a:pPr marL="800100" lvl="2" indent="0" algn="thaiDist">
              <a:tabLst>
                <a:tab pos="539750" algn="l"/>
              </a:tabLst>
            </a:pP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ซอฟต์แวร์ระบบปฏิบัติการ </a:t>
            </a:r>
            <a:r>
              <a:rPr lang="en-US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OS/360</a:t>
            </a:r>
          </a:p>
          <a:p>
            <a:pPr marL="800100" lvl="2" indent="0" algn="thaiDist">
              <a:tabLst>
                <a:tab pos="539750" algn="l"/>
              </a:tabLst>
            </a:pPr>
            <a:r>
              <a:rPr lang="en-US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ซอฟต์แวร์ระบบรักษาความปลอดภัยของฐานจรวดนำวิถี</a:t>
            </a:r>
            <a:r>
              <a:rPr lang="th-TH" sz="30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แอร์</a:t>
            </a: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เรียน (</a:t>
            </a:r>
            <a:r>
              <a:rPr lang="en-US" sz="30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Ariane</a:t>
            </a:r>
            <a:r>
              <a:rPr lang="en-US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 marL="800100" lvl="2" indent="0" algn="thaiDist">
              <a:tabLst>
                <a:tab pos="539750" algn="l"/>
              </a:tabLst>
            </a:pPr>
            <a:r>
              <a:rPr lang="en-US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ซอฟต์แวร์ระบบควบคุมการแผ่รังสีสำหรับเครื่องรักษาผู้ป่วยด้วยรังสีวิทยา</a:t>
            </a:r>
          </a:p>
        </p:txBody>
      </p:sp>
    </p:spTree>
    <p:extLst>
      <p:ext uri="{BB962C8B-B14F-4D97-AF65-F5344CB8AC3E}">
        <p14:creationId xmlns:p14="http://schemas.microsoft.com/office/powerpoint/2010/main" val="10226710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839416" y="1700808"/>
            <a:ext cx="10297144" cy="4968552"/>
          </a:xfrm>
        </p:spPr>
        <p:txBody>
          <a:bodyPr/>
          <a:lstStyle/>
          <a:p>
            <a:pPr algn="thaiDist" eaLnBrk="1" hangingPunct="1">
              <a:buNone/>
            </a:pPr>
            <a:r>
              <a:rPr lang="th-TH" sz="3200" b="1" dirty="0">
                <a:solidFill>
                  <a:schemeClr val="accent2">
                    <a:lumMod val="50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ปีเตอร์ จี นูมัน (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Peter G. Neumann)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รายงานความเสียหายที่เกิดจากซอฟต์แวร์ต่อคณะกรรมาธิการความเสี่ยง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Risk Committee)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โดยสรุปได้ดังนี้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800100" lvl="2" indent="0" algn="thaiDist">
              <a:tabLst>
                <a:tab pos="539750" algn="l"/>
              </a:tabLst>
            </a:pPr>
            <a:r>
              <a:rPr lang="en-US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อุตสาหกรรมซอฟต์แวร์เกิดฟองสบู่แตก</a:t>
            </a:r>
          </a:p>
          <a:p>
            <a:pPr marL="800100" lvl="2" indent="0" algn="thaiDist">
              <a:tabLst>
                <a:tab pos="539750" algn="l"/>
              </a:tabLst>
            </a:pP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การผลิตซอฟต์แวร์เกิดการชะลอตัว </a:t>
            </a:r>
          </a:p>
          <a:p>
            <a:pPr marL="800100" lvl="2" indent="0" algn="thaiDist">
              <a:tabLst>
                <a:tab pos="539750" algn="l"/>
              </a:tabLst>
            </a:pP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แนวทางการพัฒนาซอฟต์แวร์ตลอดระยะเวลา </a:t>
            </a:r>
            <a:r>
              <a:rPr lang="en-US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20 </a:t>
            </a: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ปีที่ผ่านมา ยังไม่สามารถนำมาใช้งานได้จริงกับการทำงาน</a:t>
            </a:r>
          </a:p>
          <a:p>
            <a:pPr marL="800100" lvl="2" indent="0" algn="thaiDist">
              <a:tabLst>
                <a:tab pos="539750" algn="l"/>
              </a:tabLst>
            </a:pP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วิศวกรซอฟต์แวร์ต่างตระหนักและให้การยอมรับ</a:t>
            </a:r>
          </a:p>
        </p:txBody>
      </p:sp>
    </p:spTree>
    <p:extLst>
      <p:ext uri="{BB962C8B-B14F-4D97-AF65-F5344CB8AC3E}">
        <p14:creationId xmlns:p14="http://schemas.microsoft.com/office/powerpoint/2010/main" val="7319841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199456" y="1772816"/>
            <a:ext cx="9865096" cy="4896544"/>
          </a:xfrm>
        </p:spPr>
        <p:txBody>
          <a:bodyPr/>
          <a:lstStyle/>
          <a:p>
            <a:pPr eaLnBrk="1" hangingPunct="1">
              <a:buNone/>
            </a:pPr>
            <a:r>
              <a:rPr lang="th-TH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en-US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3. </a:t>
            </a:r>
            <a:r>
              <a:rPr lang="th-TH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ช่วงระหว่างปี ค</a:t>
            </a:r>
            <a:r>
              <a:rPr lang="en-US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.</a:t>
            </a:r>
            <a:r>
              <a:rPr lang="th-TH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ศ</a:t>
            </a:r>
            <a:r>
              <a:rPr lang="en-US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. 1985 </a:t>
            </a:r>
            <a:r>
              <a:rPr lang="th-TH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ถึงปัจจุบัน </a:t>
            </a:r>
            <a:r>
              <a:rPr lang="en-US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: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ฟองสบู่แตก</a:t>
            </a:r>
          </a:p>
          <a:p>
            <a:pPr marL="400050" lvl="1" indent="0">
              <a:tabLst>
                <a:tab pos="539750" algn="l"/>
              </a:tabLs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ยุคของการแก้ปัญหาวิกฤติซอฟต์แวร์อย่างแท้จริง โดยมีปัจจัยที่เป็นแรง</a:t>
            </a:r>
          </a:p>
          <a:p>
            <a:pPr marL="400050" lvl="1" indent="0">
              <a:buNone/>
              <a:tabLst>
                <a:tab pos="539750" algn="l"/>
              </a:tabLs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ขับเคลื่อนดังนี้ </a:t>
            </a:r>
          </a:p>
          <a:p>
            <a:pPr marL="800100" lvl="2" indent="0">
              <a:tabLst>
                <a:tab pos="539750" algn="l"/>
              </a:tabLst>
            </a:pP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เครื่องมือ (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Tool)</a:t>
            </a:r>
          </a:p>
          <a:p>
            <a:pPr marL="800100" lvl="2" indent="0">
              <a:tabLst>
                <a:tab pos="539750" algn="l"/>
              </a:tabLst>
            </a:pP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สหวิทยาการ (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Discipline)</a:t>
            </a:r>
          </a:p>
          <a:p>
            <a:pPr marL="800100" lvl="2" indent="0">
              <a:tabLst>
                <a:tab pos="539750" algn="l"/>
              </a:tabLst>
            </a:pP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วิธีการที่ถูกแบบแผน (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Formal Method)</a:t>
            </a:r>
          </a:p>
          <a:p>
            <a:pPr marL="800100" lvl="2" indent="0">
              <a:tabLst>
                <a:tab pos="539750" algn="l"/>
              </a:tabLst>
            </a:pP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กระบวนการ (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Process)</a:t>
            </a:r>
          </a:p>
          <a:p>
            <a:pPr marL="800100" lvl="2" indent="0">
              <a:tabLst>
                <a:tab pos="539750" algn="l"/>
              </a:tabLst>
            </a:pP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ความเป็นมืออาชีพ </a:t>
            </a:r>
          </a:p>
        </p:txBody>
      </p:sp>
    </p:spTree>
    <p:extLst>
      <p:ext uri="{BB962C8B-B14F-4D97-AF65-F5344CB8AC3E}">
        <p14:creationId xmlns:p14="http://schemas.microsoft.com/office/powerpoint/2010/main" val="654272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055440" y="1737360"/>
            <a:ext cx="10297144" cy="4932000"/>
          </a:xfrm>
        </p:spPr>
        <p:txBody>
          <a:bodyPr/>
          <a:lstStyle/>
          <a:p>
            <a:pPr algn="thaiDist" eaLnBrk="1" hangingPunct="1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ปี ค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.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ศ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.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1987 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เฟ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รด 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บรู้คส์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Fred Brooks)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ได้เผยแพร่ผลงานในบทความเรื่อง “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No Silver Bullet”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โดยมีใจความว่า ยังไม่มีเทคโนโลยีหรือแนวทางปฏิบัติใดตลอดเวลา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10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ปี ที่เป็นเครื่องบ่งชี้ถึงวิธีการปรับปรุงเพื่อเพิ่มผลผลิตและคุณภาพอย่างมีประสิทธิผลได้อย่างแท้จริง</a:t>
            </a:r>
            <a:endParaRPr 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8085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คุณลักษณะของซอฟต์แวร์ที่มีคุณภาพ</a:t>
            </a:r>
          </a:p>
        </p:txBody>
      </p:sp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036320" y="1737360"/>
            <a:ext cx="10119360" cy="4932000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th-TH" sz="36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คุณลักษณะของซอฟแวร์ </a:t>
            </a:r>
          </a:p>
          <a:p>
            <a:pPr marL="201168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ความสามารถในการบำรุงรักษา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Maintainability)</a:t>
            </a:r>
          </a:p>
          <a:p>
            <a:pPr lvl="2"/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ง่ายต่อการบำรุงรักษา</a:t>
            </a:r>
          </a:p>
          <a:p>
            <a:pPr lvl="2"/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สามารถเปลี่ยนแปลง (</a:t>
            </a:r>
            <a:r>
              <a:rPr lang="en-US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Change)</a:t>
            </a:r>
          </a:p>
          <a:p>
            <a:pPr lvl="2"/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ปรับเปลี่ยนให้เหมาะสม (</a:t>
            </a:r>
            <a:r>
              <a:rPr lang="en-US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Adaptive) </a:t>
            </a:r>
          </a:p>
          <a:p>
            <a:pPr lvl="2"/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ตอบสนอง (</a:t>
            </a:r>
            <a:r>
              <a:rPr lang="en-US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Response) </a:t>
            </a: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ได้อย่างรวดเร็วและทันท่วงที</a:t>
            </a:r>
            <a:endParaRPr lang="en-US" sz="3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201168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ความสามารถในการพึ่งพา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Dependability)</a:t>
            </a:r>
          </a:p>
          <a:p>
            <a:pPr lvl="2"/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ความน่าเชื่อถือ (</a:t>
            </a:r>
            <a:r>
              <a:rPr lang="en-US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Reliability) </a:t>
            </a:r>
          </a:p>
          <a:p>
            <a:pPr lvl="2"/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ผ่านการทวนสอบและตรวจรับ (</a:t>
            </a:r>
            <a:r>
              <a:rPr lang="en-US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Verification and Validation)</a:t>
            </a:r>
            <a:endParaRPr lang="th-TH" sz="3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600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823382" y="908720"/>
            <a:ext cx="9793088" cy="563563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th-TH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ความหมายวิศวกรรมซอฟต์แวร์ (</a:t>
            </a:r>
            <a:r>
              <a:rPr lang="en-US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Software Engineering Definition) 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>
          <a:xfrm>
            <a:off x="839416" y="1700808"/>
            <a:ext cx="10585177" cy="4680520"/>
          </a:xfrm>
        </p:spPr>
        <p:txBody>
          <a:bodyPr>
            <a:normAutofit/>
          </a:bodyPr>
          <a:lstStyle/>
          <a:p>
            <a:pPr algn="thaiDist">
              <a:lnSpc>
                <a:spcPct val="90000"/>
              </a:lnSpc>
            </a:pPr>
            <a:r>
              <a:rPr lang="th-TH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วิศวกรรมซอฟต์แวร์ คือกระบวนการสร้างสรรค์โปรแกรมโดยใช้หลักทางวิศวกรรมเข้ามาช่วยในการดำเนินการสร้าง  (อ.สมหมาย  สุขคำ)</a:t>
            </a:r>
          </a:p>
          <a:p>
            <a:pPr algn="thaiDist">
              <a:lnSpc>
                <a:spcPct val="90000"/>
              </a:lnSpc>
              <a:buNone/>
            </a:pPr>
            <a:endParaRPr lang="th-TH" sz="1200" b="1" dirty="0">
              <a:solidFill>
                <a:srgbClr val="7030A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>
              <a:lnSpc>
                <a:spcPct val="90000"/>
              </a:lnSpc>
            </a:pPr>
            <a:r>
              <a:rPr lang="en-US" sz="3200" b="1" dirty="0">
                <a:solidFill>
                  <a:srgbClr val="7030A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“Software Engineering is systematic approach to the development operation , maintenance , retirement of software”</a:t>
            </a:r>
            <a:r>
              <a:rPr lang="th-TH" sz="3200" b="1" dirty="0">
                <a:solidFill>
                  <a:srgbClr val="7030A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(</a:t>
            </a:r>
            <a:r>
              <a:rPr lang="th-TH" sz="3200" b="1" dirty="0" err="1">
                <a:solidFill>
                  <a:srgbClr val="7030A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IEEE</a:t>
            </a:r>
            <a:r>
              <a:rPr lang="th-TH" sz="3200" b="1" dirty="0">
                <a:solidFill>
                  <a:srgbClr val="7030A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83b)</a:t>
            </a:r>
          </a:p>
          <a:p>
            <a:pPr algn="thaiDist">
              <a:lnSpc>
                <a:spcPct val="90000"/>
              </a:lnSpc>
            </a:pPr>
            <a:endParaRPr lang="en-US" sz="1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/>
            <a:r>
              <a:rPr lang="th-TH" sz="3200" b="1" u="sng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ความหมายที่ 1</a:t>
            </a:r>
            <a:r>
              <a:rPr lang="th-TH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หมายถึง</a:t>
            </a:r>
            <a:r>
              <a:rPr lang="en-US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วิชาการว่าด้วยการออกแบบโปรแกรมคอมพิวเตอร์   ตลอดจนการบริหารงาน การพัฒนาเพื่อที่จะได้มาซึ่ง ผลิตผลซอฟต์แวร์ที่มีคุณภาพสูง  ราคาถูก  และภายในเวลาที่กำหนดให้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(สุชาย  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ธนวเสถียร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 algn="thaiDist"/>
            <a:endParaRPr lang="en-US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/>
            <a:endParaRPr lang="th-TH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81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199456" y="1737360"/>
            <a:ext cx="9895264" cy="4932000"/>
          </a:xfrm>
        </p:spPr>
        <p:txBody>
          <a:bodyPr>
            <a:normAutofit lnSpcReduction="10000"/>
          </a:bodyPr>
          <a:lstStyle/>
          <a:p>
            <a:pPr marL="201168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ประสิทธิภาพ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Efficiency)</a:t>
            </a:r>
          </a:p>
          <a:p>
            <a:pPr lvl="2"/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ประหยัด หรือสิ้นเปลืองน้อยที่สุด</a:t>
            </a:r>
          </a:p>
          <a:p>
            <a:pPr lvl="2"/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ใช้ทรัพยากรต่าง ๆ ได้อย่างคุ้มค่า</a:t>
            </a:r>
            <a:endParaRPr lang="en-US" sz="3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201168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ความสามารถในการใช้งาน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Usability)</a:t>
            </a:r>
          </a:p>
          <a:p>
            <a:pPr lvl="2"/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สะดวก และง่ายต่อการใช้งาน</a:t>
            </a:r>
            <a:endParaRPr lang="en-US" sz="3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2"/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เสริมสร้างการเรียนรู้ได้อย่างรวดเร็ว</a:t>
            </a:r>
          </a:p>
          <a:p>
            <a:pPr marL="201168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วิธีการวัดผลหรือประเมินผลจากปัจจัยด้านอื่น ๆ เช่น</a:t>
            </a:r>
          </a:p>
          <a:p>
            <a:pPr lvl="2"/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การประเมินผลความพึงพอใจของลูกค้า (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Customer Satisfaction)</a:t>
            </a:r>
          </a:p>
          <a:p>
            <a:pPr lvl="2"/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การคำนวณต้นทุน และงบประมาณการดำเนินการ (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Cost and Budget) </a:t>
            </a:r>
          </a:p>
          <a:p>
            <a:pPr lvl="2"/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กระตรวจสอบและประกันคุณภาพของซอฟต์แวร์ทางวิศวกรรม</a:t>
            </a:r>
          </a:p>
          <a:p>
            <a:pPr lvl="2"/>
            <a:endParaRPr lang="th-TH" sz="3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0773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ระเบียบวิธีปฏิบัติของวิศวกรรมซอฟต์แวร์</a:t>
            </a:r>
          </a:p>
        </p:txBody>
      </p:sp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097280" y="1844824"/>
            <a:ext cx="10183296" cy="5013176"/>
          </a:xfrm>
        </p:spPr>
        <p:txBody>
          <a:bodyPr/>
          <a:lstStyle/>
          <a:p>
            <a:pPr lvl="1" algn="thaiDist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วิศวกรรมซอฟต์แวร์ เป็นงานที่แทรกซึมอยู่ในทุกขั้นตอนของกระบวนการผลิตซอฟต์แวร์</a:t>
            </a:r>
          </a:p>
          <a:p>
            <a:pPr lvl="1" algn="thaiDist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ระเบียบวิธีปฏิบัติของวิศวกรรมซอฟต์แวร์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Software Engineering Methodology)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จึงเป็นไปตามแนวทางการพัฒนาซอฟต์แวร์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Software Development Approach)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มีสองแนวทาง คือ</a:t>
            </a:r>
          </a:p>
          <a:p>
            <a:pPr lvl="2" algn="thaiDist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แนวทางเชิงโครงสร้าง</a:t>
            </a:r>
          </a:p>
          <a:p>
            <a:pPr lvl="2" algn="thaiDist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แนวทางเชิงวัตถุ</a:t>
            </a:r>
          </a:p>
        </p:txBody>
      </p:sp>
    </p:spTree>
    <p:extLst>
      <p:ext uri="{BB962C8B-B14F-4D97-AF65-F5344CB8AC3E}">
        <p14:creationId xmlns:p14="http://schemas.microsoft.com/office/powerpoint/2010/main" val="11765178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127448" y="1700808"/>
            <a:ext cx="10009112" cy="5157192"/>
          </a:xfrm>
        </p:spPr>
        <p:txBody>
          <a:bodyPr>
            <a:normAutofit lnSpcReduction="10000"/>
          </a:bodyPr>
          <a:lstStyle/>
          <a:p>
            <a:pPr marL="0" lvl="2" indent="0">
              <a:buNone/>
            </a:pPr>
            <a:r>
              <a:rPr lang="th-TH" sz="32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1. แนวทางเชิงโครงสร้าง (</a:t>
            </a:r>
            <a:r>
              <a:rPr lang="en-US" sz="32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Structured Approach)</a:t>
            </a:r>
          </a:p>
          <a:p>
            <a:pPr marL="630238" lvl="2" indent="0"/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แบ่งระบบและความต้องการออกเป็นระบบย่อย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Sub-System) </a:t>
            </a: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630238" lvl="2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ลักษณะของระบบจึงเป็นโครงสร้างแบบลำดับชั้น</a:t>
            </a:r>
          </a:p>
          <a:p>
            <a:pPr marL="630238" lvl="2" indent="0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ระเบียบวิธีปฏิบัติชนิดหนึ่งที่นิยมนำมาใช้ในขั้นตอนการวิเคราะห์และออกแบบระบบ คือ “การวิเคราะห์และออกแบบระบบเชิงโครงสร้าง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Structured System Analysis and Design: SSAD)”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คิดค้นโดย </a:t>
            </a:r>
            <a:r>
              <a:rPr lang="en-US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Yourdan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&amp; Demarco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ปี ค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.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ศ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. 1978</a:t>
            </a:r>
          </a:p>
          <a:p>
            <a:pPr marL="630238" lvl="2" indent="0"/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ข้อเสีย</a:t>
            </a:r>
          </a:p>
          <a:p>
            <a:pPr marL="1087438" lvl="3" indent="0"/>
            <a:r>
              <a:rPr lang="en-US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ต้องวิเคราะห์และออกแบบข้อมูลรวมถึงพฤติกรรมของระบบแยกกันคนละส่วน ทำให้ต้องใช้เวลานาน</a:t>
            </a:r>
          </a:p>
          <a:p>
            <a:pPr marL="1087438" lvl="3" indent="0"/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ใช้ต้นทุนมากเกินไป</a:t>
            </a:r>
          </a:p>
          <a:p>
            <a:pPr marL="1087438" lvl="3" indent="0"/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เสี่ยงต่อการเปลี่ยนแปลงความต้องการของผู้ใช้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630238" lvl="2" indent="0">
              <a:buNone/>
            </a:pP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3672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199456" y="1268760"/>
            <a:ext cx="9468544" cy="576064"/>
          </a:xfrm>
        </p:spPr>
        <p:txBody>
          <a:bodyPr>
            <a:normAutofit lnSpcReduction="10000"/>
          </a:bodyPr>
          <a:lstStyle/>
          <a:p>
            <a:pPr marL="0" lvl="2" indent="0">
              <a:buNone/>
            </a:pPr>
            <a:r>
              <a:rPr lang="th-TH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ตัวอย่าง การวิเคราะห์และออกแบบระบบเชิงโครงสร้าง</a:t>
            </a:r>
          </a:p>
          <a:p>
            <a:pPr marL="0" lvl="2" indent="0">
              <a:buNone/>
            </a:pPr>
            <a:endParaRPr lang="th-TH" sz="3200" b="1" dirty="0">
              <a:solidFill>
                <a:srgbClr val="FF00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2" indent="0">
              <a:buNone/>
            </a:pPr>
            <a:endParaRPr lang="th-TH" sz="3200" b="1" dirty="0">
              <a:solidFill>
                <a:srgbClr val="FF00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2" indent="0">
              <a:buNone/>
            </a:pPr>
            <a:endParaRPr lang="th-TH" sz="3200" b="1" dirty="0">
              <a:solidFill>
                <a:srgbClr val="FF00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2" indent="0">
              <a:buNone/>
            </a:pPr>
            <a:endParaRPr lang="th-TH" sz="3200" b="1" dirty="0">
              <a:solidFill>
                <a:srgbClr val="FF00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2" indent="0">
              <a:buNone/>
            </a:pPr>
            <a:endParaRPr lang="th-TH" sz="3200" b="1" dirty="0">
              <a:solidFill>
                <a:srgbClr val="FF00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2" indent="0">
              <a:buNone/>
            </a:pPr>
            <a:endParaRPr lang="th-TH" sz="3200" b="1" dirty="0">
              <a:solidFill>
                <a:srgbClr val="FF00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2" indent="0">
              <a:buNone/>
            </a:pPr>
            <a:endParaRPr lang="th-TH" sz="3200" b="1" dirty="0">
              <a:solidFill>
                <a:srgbClr val="FF00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2" indent="0">
              <a:buNone/>
            </a:pPr>
            <a:endParaRPr lang="en-US" sz="3200" b="1" dirty="0">
              <a:solidFill>
                <a:srgbClr val="FF00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630238" lvl="2" indent="0"/>
            <a:endParaRPr lang="th-TH" sz="3000" b="1" dirty="0">
              <a:solidFill>
                <a:srgbClr val="FF000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871864" y="2276872"/>
            <a:ext cx="2232248" cy="576064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ระบบวางบิล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871864" y="3140968"/>
            <a:ext cx="2232248" cy="576064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จัดทำใบส่งสินค้า</a:t>
            </a: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871864" y="3933056"/>
            <a:ext cx="2232248" cy="5760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จัดทำรายการยอดขาย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4871864" y="4653136"/>
            <a:ext cx="2232248" cy="5760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จัดทำภาษีซื้อ </a:t>
            </a:r>
            <a:r>
              <a:rPr lang="en-US" sz="28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- </a:t>
            </a:r>
            <a:r>
              <a:rPr lang="th-TH" sz="28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ขาย</a:t>
            </a: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871864" y="5445224"/>
            <a:ext cx="2232248" cy="5760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จัดทำใบวางบิล</a:t>
            </a:r>
          </a:p>
        </p:txBody>
      </p:sp>
      <p:cxnSp>
        <p:nvCxnSpPr>
          <p:cNvPr id="12" name="ลูกศรเชื่อมต่อแบบตรง 11"/>
          <p:cNvCxnSpPr/>
          <p:nvPr/>
        </p:nvCxnSpPr>
        <p:spPr>
          <a:xfrm rot="5400000">
            <a:off x="5808762" y="3788246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ลูกศรเชื่อมต่อแบบตรง 12"/>
          <p:cNvCxnSpPr/>
          <p:nvPr/>
        </p:nvCxnSpPr>
        <p:spPr>
          <a:xfrm rot="5400000">
            <a:off x="5808762" y="4580334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ลูกศรเชื่อมต่อแบบตรง 13"/>
          <p:cNvCxnSpPr/>
          <p:nvPr/>
        </p:nvCxnSpPr>
        <p:spPr>
          <a:xfrm rot="5400000">
            <a:off x="5808762" y="5300414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สี่เหลี่ยมผืนผ้า 14"/>
          <p:cNvSpPr/>
          <p:nvPr/>
        </p:nvSpPr>
        <p:spPr>
          <a:xfrm>
            <a:off x="7536160" y="3140968"/>
            <a:ext cx="2520280" cy="576064"/>
          </a:xfrm>
          <a:prstGeom prst="rect">
            <a:avLst/>
          </a:prstGeom>
          <a:solidFill>
            <a:srgbClr val="FF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ตรวจสอบ</a:t>
            </a:r>
            <a:r>
              <a:rPr lang="th-TH" sz="2400" b="1" dirty="0" err="1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สถานะการ</a:t>
            </a:r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สั่งซื้อ</a:t>
            </a: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7536160" y="3933056"/>
            <a:ext cx="2520280" cy="5760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ปรับปรุงยอดสั่งซื้อ</a:t>
            </a: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7536160" y="4653136"/>
            <a:ext cx="2520280" cy="5760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แก้ไขสถานะวิเคราะห์การขาย</a:t>
            </a: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1847528" y="3140968"/>
            <a:ext cx="2520280" cy="57606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ตรวจสอบการจัดส่งสินค้า</a:t>
            </a: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1847528" y="3933056"/>
            <a:ext cx="2520280" cy="5760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ปรับปรุงสถานะคลังสินค้า</a:t>
            </a:r>
          </a:p>
        </p:txBody>
      </p:sp>
      <p:cxnSp>
        <p:nvCxnSpPr>
          <p:cNvPr id="11" name="ลูกศรเชื่อมต่อแบบตรง 10"/>
          <p:cNvCxnSpPr/>
          <p:nvPr/>
        </p:nvCxnSpPr>
        <p:spPr>
          <a:xfrm rot="5400000">
            <a:off x="2856434" y="3860254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>
            <a:endCxn id="18" idx="3"/>
          </p:cNvCxnSpPr>
          <p:nvPr/>
        </p:nvCxnSpPr>
        <p:spPr>
          <a:xfrm rot="10800000">
            <a:off x="4367808" y="3429000"/>
            <a:ext cx="50405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/>
          <p:nvPr/>
        </p:nvCxnSpPr>
        <p:spPr>
          <a:xfrm rot="10800000">
            <a:off x="7032104" y="3429000"/>
            <a:ext cx="50405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ตัวเชื่อมต่อตรง 24"/>
          <p:cNvCxnSpPr/>
          <p:nvPr/>
        </p:nvCxnSpPr>
        <p:spPr>
          <a:xfrm>
            <a:off x="2999656" y="2996952"/>
            <a:ext cx="58326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>
            <a:off x="2927648" y="3068960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ตัวเชื่อมต่อตรง 31"/>
          <p:cNvCxnSpPr/>
          <p:nvPr/>
        </p:nvCxnSpPr>
        <p:spPr>
          <a:xfrm rot="5400000">
            <a:off x="5879976" y="2924944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ตัวเชื่อมต่อตรง 32"/>
          <p:cNvCxnSpPr/>
          <p:nvPr/>
        </p:nvCxnSpPr>
        <p:spPr>
          <a:xfrm rot="5400000">
            <a:off x="8760296" y="3068960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ลูกศรเชื่อมต่อแบบตรง 33"/>
          <p:cNvCxnSpPr/>
          <p:nvPr/>
        </p:nvCxnSpPr>
        <p:spPr>
          <a:xfrm rot="5400000">
            <a:off x="8689082" y="3788246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5" name="ลูกศรเชื่อมต่อแบบตรง 34"/>
          <p:cNvCxnSpPr/>
          <p:nvPr/>
        </p:nvCxnSpPr>
        <p:spPr>
          <a:xfrm rot="5400000">
            <a:off x="8689082" y="4580334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1050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199456" y="1196752"/>
            <a:ext cx="10009112" cy="5661248"/>
          </a:xfrm>
        </p:spPr>
        <p:txBody>
          <a:bodyPr/>
          <a:lstStyle/>
          <a:p>
            <a:pPr marL="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2. แนวทางเชิงวัตถุ (</a:t>
            </a:r>
            <a:r>
              <a:rPr lang="en-US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Object – Oriented Approach)</a:t>
            </a:r>
          </a:p>
          <a:p>
            <a:pPr marL="0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630238" lvl="2" indent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คิดค้นโดย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Grady </a:t>
            </a:r>
            <a:r>
              <a:rPr lang="en-US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Booch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, James </a:t>
            </a:r>
            <a:r>
              <a:rPr lang="en-US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Rumbaugh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 </a:t>
            </a:r>
            <a:r>
              <a:rPr lang="en-US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Ivar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Jacobson</a:t>
            </a:r>
          </a:p>
          <a:p>
            <a:pPr marL="630238" lvl="2" indent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การวิเคราะห์และออกแบบระบบเชิงวัตถุ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Object-Oriented System </a:t>
            </a:r>
          </a:p>
          <a:p>
            <a:pPr marL="63023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Analysis and Design) </a:t>
            </a: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630238" lvl="2" indent="0">
              <a:spcBef>
                <a:spcPts val="0"/>
              </a:spcBef>
              <a:spcAft>
                <a:spcPts val="0"/>
              </a:spcAf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เป็นการวิเคราะห์ระบบโดยการมองทุกอย่างในระบบ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เป็นอ็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อบ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เจ็กต์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Object)</a:t>
            </a:r>
          </a:p>
          <a:p>
            <a:pPr marL="630238" lvl="2" indent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ภายในอ็อบเจ็กต์ จะมีส่วนข้อมูลและพฤติกรรมของระบบ</a:t>
            </a:r>
          </a:p>
          <a:p>
            <a:pPr marL="0" lvl="2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ข้อดี</a:t>
            </a:r>
            <a:endParaRPr lang="th-TH" sz="3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2" indent="0">
              <a:buNone/>
            </a:pPr>
            <a:r>
              <a:rPr lang="th-TH" sz="3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1.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การวิเคราะห์และออกแบบระบบรวดเร็ว </a:t>
            </a:r>
          </a:p>
          <a:p>
            <a:pPr marL="0" lvl="2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2. รองรับกับระบบงานที่มีความซับซ้อนสูง</a:t>
            </a:r>
          </a:p>
          <a:p>
            <a:pPr marL="0" lvl="2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3. ทันต่อการเปลี่ยนแปลงความต้องการของผู้ใช้</a:t>
            </a:r>
          </a:p>
          <a:p>
            <a:pPr marL="630238" lvl="2" indent="0">
              <a:spcBef>
                <a:spcPts val="0"/>
              </a:spcBef>
              <a:spcAft>
                <a:spcPts val="0"/>
              </a:spcAft>
            </a:pP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2000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839416" y="1196753"/>
            <a:ext cx="9144000" cy="720080"/>
          </a:xfrm>
        </p:spPr>
        <p:txBody>
          <a:bodyPr>
            <a:normAutofit/>
          </a:bodyPr>
          <a:lstStyle/>
          <a:p>
            <a:pPr marL="0" lvl="2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   ตัว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อย่างอ็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อบ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เจ็กต์</a:t>
            </a: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2" indent="0">
              <a:buNone/>
            </a:pP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2" indent="0">
              <a:buNone/>
            </a:pP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2" indent="0">
              <a:buNone/>
            </a:pP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2" indent="0">
              <a:buNone/>
            </a:pP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2" indent="0">
              <a:buNone/>
            </a:pP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2" indent="0">
              <a:buNone/>
            </a:pP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lvl="2" indent="0">
              <a:buNone/>
            </a:pPr>
            <a:endParaRPr lang="th-TH" sz="1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855640" y="2348880"/>
            <a:ext cx="3456384" cy="5760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Invoice</a:t>
            </a:r>
            <a:endParaRPr lang="th-TH" sz="3200" b="1" dirty="0">
              <a:solidFill>
                <a:schemeClr val="tx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855640" y="2924944"/>
            <a:ext cx="3456384" cy="273630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50000"/>
              </a:lnSpc>
            </a:pPr>
            <a:r>
              <a:rPr lang="en-US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ID</a:t>
            </a:r>
          </a:p>
          <a:p>
            <a:pPr>
              <a:lnSpc>
                <a:spcPct val="50000"/>
              </a:lnSpc>
            </a:pPr>
            <a:r>
              <a:rPr lang="en-US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No.</a:t>
            </a:r>
          </a:p>
          <a:p>
            <a:pPr>
              <a:lnSpc>
                <a:spcPct val="50000"/>
              </a:lnSpc>
            </a:pPr>
            <a:r>
              <a:rPr lang="en-US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Address</a:t>
            </a:r>
          </a:p>
          <a:p>
            <a:pPr>
              <a:lnSpc>
                <a:spcPct val="50000"/>
              </a:lnSpc>
            </a:pPr>
            <a:r>
              <a:rPr lang="en-US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A/C No.</a:t>
            </a:r>
          </a:p>
          <a:p>
            <a:pPr>
              <a:lnSpc>
                <a:spcPct val="50000"/>
              </a:lnSpc>
            </a:pPr>
            <a:r>
              <a:rPr lang="en-US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Amount</a:t>
            </a:r>
          </a:p>
          <a:p>
            <a:pPr>
              <a:lnSpc>
                <a:spcPct val="50000"/>
              </a:lnSpc>
            </a:pPr>
            <a:endParaRPr lang="en-US" sz="3200" b="1" dirty="0">
              <a:solidFill>
                <a:schemeClr val="tx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>
              <a:lnSpc>
                <a:spcPct val="50000"/>
              </a:lnSpc>
            </a:pPr>
            <a:r>
              <a:rPr lang="en-US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Computer value of goods</a:t>
            </a:r>
          </a:p>
          <a:p>
            <a:pPr>
              <a:lnSpc>
                <a:spcPct val="50000"/>
              </a:lnSpc>
            </a:pPr>
            <a:r>
              <a:rPr lang="en-US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Computer discount</a:t>
            </a:r>
          </a:p>
          <a:p>
            <a:pPr>
              <a:lnSpc>
                <a:spcPct val="50000"/>
              </a:lnSpc>
            </a:pPr>
            <a:r>
              <a:rPr lang="en-US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Computer </a:t>
            </a:r>
            <a:r>
              <a:rPr lang="en-US" sz="3200" b="1" dirty="0" err="1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Ad.</a:t>
            </a:r>
            <a:r>
              <a:rPr lang="en-US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Charge</a:t>
            </a:r>
          </a:p>
          <a:p>
            <a:pPr>
              <a:lnSpc>
                <a:spcPct val="50000"/>
              </a:lnSpc>
            </a:pPr>
            <a:r>
              <a:rPr lang="en-US" sz="32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Computer Invoice Amount</a:t>
            </a:r>
            <a:endParaRPr lang="th-TH" sz="3200" b="1" dirty="0">
              <a:solidFill>
                <a:schemeClr val="tx1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cxnSp>
        <p:nvCxnSpPr>
          <p:cNvPr id="9" name="ตัวเชื่อมต่อตรง 8"/>
          <p:cNvCxnSpPr>
            <a:stCxn id="7" idx="1"/>
          </p:cNvCxnSpPr>
          <p:nvPr/>
        </p:nvCxnSpPr>
        <p:spPr>
          <a:xfrm rot="10800000" flipH="1">
            <a:off x="2855640" y="4293096"/>
            <a:ext cx="345638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844898" y="2246965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object</a:t>
            </a:r>
            <a:endParaRPr lang="th-TH" sz="4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16080" y="3284984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Attributes</a:t>
            </a:r>
            <a:endParaRPr lang="th-TH" sz="4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88088" y="4653136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Methods</a:t>
            </a:r>
            <a:endParaRPr lang="th-TH" sz="40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9696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E6AA15AE-DAFE-4E1E-B05F-F57962FD3A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green and black text with a question mark and a question mark&#10;&#10;Description automatically generated">
            <a:extLst>
              <a:ext uri="{FF2B5EF4-FFF2-40B4-BE49-F238E27FC236}">
                <a16:creationId xmlns:a16="http://schemas.microsoft.com/office/drawing/2014/main" id="{7A16B1C3-C91E-A47C-3345-AFD0FE713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424" y="1742252"/>
            <a:ext cx="6912217" cy="3904737"/>
          </a:xfrm>
          <a:prstGeom prst="rect">
            <a:avLst/>
          </a:prstGeom>
        </p:spPr>
      </p:pic>
      <p:cxnSp>
        <p:nvCxnSpPr>
          <p:cNvPr id="4105" name="Straight Connector 4104">
            <a:extLst>
              <a:ext uri="{FF2B5EF4-FFF2-40B4-BE49-F238E27FC236}">
                <a16:creationId xmlns:a16="http://schemas.microsoft.com/office/drawing/2014/main" id="{D07141D5-A57C-43F5-A655-5BA2D0D2AF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D9DB1F97-BFF9-46CC-8EB4-BB63B98F13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h-TH"/>
          </a:p>
        </p:txBody>
      </p:sp>
      <p:sp>
        <p:nvSpPr>
          <p:cNvPr id="4109" name="Rectangle 4108">
            <a:extLst>
              <a:ext uri="{FF2B5EF4-FFF2-40B4-BE49-F238E27FC236}">
                <a16:creationId xmlns:a16="http://schemas.microsoft.com/office/drawing/2014/main" id="{88CAE6E3-39B4-4A16-97BC-9C376B9B7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h-TH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108598"/>
            <a:ext cx="11409705" cy="833111"/>
          </a:xfrm>
        </p:spPr>
        <p:txBody>
          <a:bodyPr>
            <a:normAutofit/>
          </a:bodyPr>
          <a:lstStyle/>
          <a:p>
            <a:r>
              <a:rPr lang="en-US" altLang="th-TH" sz="44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Chapter 1 : The End</a:t>
            </a:r>
            <a:r>
              <a:rPr lang="th-TH" altLang="th-TH" sz="44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(</a:t>
            </a:r>
            <a:r>
              <a:rPr lang="en-US" altLang="th-TH" sz="44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Any Question?</a:t>
            </a:r>
            <a:r>
              <a:rPr lang="th-TH" altLang="th-TH" sz="44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03844350"/>
      </p:ext>
    </p:extLst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>
          <a:xfrm>
            <a:off x="1055440" y="1844824"/>
            <a:ext cx="10441160" cy="547260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th-TH" sz="3600" b="1" u="sng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ความหมายที่ 2</a:t>
            </a:r>
            <a:r>
              <a:rPr lang="th-TH" sz="36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6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หมายถึง</a:t>
            </a:r>
            <a:r>
              <a:rPr lang="en-US" sz="36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600" b="1" dirty="0">
                <a:solidFill>
                  <a:schemeClr val="tx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การพัฒนาซอฟท์แวร์ให้ได้ผลลัพธ์ใกล้เคียงเป้าหมายหรือบรรลุเป้าหมายของการพัฒนา 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อันได้แก่ </a:t>
            </a:r>
          </a:p>
          <a:p>
            <a:pPr>
              <a:spcBef>
                <a:spcPts val="600"/>
              </a:spcBef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1. ซอฟท์แวร์ที่มีคุณภาพ</a:t>
            </a:r>
          </a:p>
          <a:p>
            <a:pPr marL="201168" lvl="1" indent="0">
              <a:spcBef>
                <a:spcPts val="600"/>
              </a:spcBef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สามารถส่งมอบได้ตรงเวลา</a:t>
            </a:r>
          </a:p>
          <a:p>
            <a:pPr marL="201168" lvl="1" indent="0">
              <a:spcBef>
                <a:spcPts val="600"/>
              </a:spcBef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อยู่ภายใต้งบประมาณที่คาดการณ์</a:t>
            </a:r>
          </a:p>
          <a:p>
            <a:pPr marL="201168" lvl="1" indent="0">
              <a:spcBef>
                <a:spcPts val="600"/>
              </a:spcBef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มีคุณสมบัติตรงตามความต้องการของผู้ใช้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(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ผศ.ดร.สมนึก  คีรีโต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  <a:endParaRPr lang="th-TH" sz="44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lvl="1">
              <a:spcBef>
                <a:spcPts val="1200"/>
              </a:spcBef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endParaRPr lang="en-US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endParaRPr lang="th-TH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787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>
          <a:xfrm>
            <a:off x="1055440" y="1844824"/>
            <a:ext cx="10585176" cy="5472608"/>
          </a:xfrm>
        </p:spPr>
        <p:txBody>
          <a:bodyPr/>
          <a:lstStyle/>
          <a:p>
            <a:pPr algn="thaiDist"/>
            <a:r>
              <a:rPr lang="th-TH" sz="3600" b="1" u="sng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ความหมายที่ 3</a:t>
            </a:r>
            <a:r>
              <a:rPr lang="th-TH" sz="36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ศาสตร์เกี่ยวกับวิศวกรรมด้านซอฟต์แวร์มีเนื้อหาเกี่ยวข้องกับการใช้กระบวนการทางวิศวกรรมในการดูแลการผลิต ตั้งแต่การเริ่มเก็บความต้องการ การตั้งเป้าหมายของระบบ การออกแบบ กระบวนการพัฒนา การตรวจสอบ การประเมินผล การติดตามโครงการ การประเมินต้นทุน การรักษาความปลอดภัย ไปจนถึงการคิดราคาซอฟต์แวร์  เป็นต้น</a:t>
            </a:r>
          </a:p>
          <a:p>
            <a:pPr lvl="1" algn="thaiDist">
              <a:spcBef>
                <a:spcPts val="1200"/>
              </a:spcBef>
            </a:pP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/>
            <a:endParaRPr lang="en-US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/>
            <a:endParaRPr lang="th-TH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67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>
          <a:xfrm>
            <a:off x="1127448" y="1844824"/>
            <a:ext cx="10369152" cy="5472608"/>
          </a:xfrm>
        </p:spPr>
        <p:txBody>
          <a:bodyPr/>
          <a:lstStyle/>
          <a:p>
            <a:pPr algn="thaiDist"/>
            <a:r>
              <a:rPr lang="th-TH" sz="3600" b="1" u="sng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ความหมายที่ 4</a:t>
            </a:r>
            <a:r>
              <a:rPr lang="th-TH" sz="36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หมายถึง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การนำแนวทางที่เป็นระบบ มีระเบียบ กฎเกณฑ์ และสามารถวัดผลในเชิงปริมาณได้ มาประยุกต์ใช้ในการ  พัฒนา ปฏิบัติการ และบำรุงรักษาซอฟต์แวร์ ซึ่งก็คือ เพื่องานด้าน   วิศวกรรมการผลิตซอฟต์แวร์ หรือกล่าวอีกนัยหนึ่งคือ เป็นการศึกษา วิธีการผลิตซอฟต์แวร์นั่นเอง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[IEEE, 2004]</a:t>
            </a: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                              </a:t>
            </a:r>
          </a:p>
          <a:p>
            <a:pPr algn="thaiDist"/>
            <a:endParaRPr lang="en-US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/>
            <a:endParaRPr lang="th-TH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966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>
          <a:xfrm>
            <a:off x="983432" y="1844824"/>
            <a:ext cx="10441160" cy="5472608"/>
          </a:xfrm>
        </p:spPr>
        <p:txBody>
          <a:bodyPr/>
          <a:lstStyle/>
          <a:p>
            <a:pPr algn="thaiDist"/>
            <a:r>
              <a:rPr lang="th-TH" sz="3600" b="1" u="sng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ความหมายที่ 5</a:t>
            </a:r>
            <a:r>
              <a:rPr lang="th-TH" sz="36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หมายถึง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การผสมผสานระหว่างศาสตร์และศิลป์ เพื่อการผลิตซอฟต์แวร์เชิงพาณิชย์ โดยเริ่มต้นตั้งแต่การจัดทำข้อกำหนดคุณสมบัติของระบบ ตลอดจนการบำรุงรักษาระบบให้เป็นปกติ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[</a:t>
            </a:r>
            <a:r>
              <a:rPr lang="en-US" sz="36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Sommerville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, 2007]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โดยแบ่งนัยสำคัญออกเป็น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ประเด็น คือ</a:t>
            </a:r>
          </a:p>
          <a:p>
            <a:pPr lvl="1" algn="thaiDist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1.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สหวิทยาการจัดการด้านวิศวกรรม</a:t>
            </a:r>
          </a:p>
          <a:p>
            <a:pPr lvl="1" algn="thaiDist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2. 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ผู้เชี่ยวชาญด้านการผลิตซอฟต์แวร์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                              </a:t>
            </a:r>
          </a:p>
          <a:p>
            <a:pPr algn="thaiDist"/>
            <a:endParaRPr lang="en-US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/>
            <a:endParaRPr lang="th-TH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261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>
          <a:xfrm>
            <a:off x="1199456" y="1772816"/>
            <a:ext cx="9937104" cy="5472608"/>
          </a:xfrm>
        </p:spPr>
        <p:txBody>
          <a:bodyPr/>
          <a:lstStyle/>
          <a:p>
            <a:pPr algn="thaiDist"/>
            <a:r>
              <a:rPr lang="th-TH" sz="3600" b="1" u="sng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ความหมายที่ </a:t>
            </a:r>
            <a:r>
              <a:rPr lang="en-US" sz="3600" b="1" u="sng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6</a:t>
            </a:r>
            <a:r>
              <a:rPr lang="th-TH" sz="36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หมายถึง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การนำหลักวิชาการด้านวิศวกรรมมาดูแลกระบวนการผลิตซอฟต์แวร์ ตั้งแต่ขั้นตอนแรกจนถึงขั้นตอนบำรุงรักษาหลังการใช้งาน เพื่อให้ซอฟต์แวร์ที่ได้มีคุณภาพสูงสุดภายใต้ข้อจำกัดด้านเวลาและต้นทุน (กิตติ  ภักดีวัฒนะกุล)</a:t>
            </a:r>
          </a:p>
          <a:p>
            <a:pPr algn="thaiDist"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                              </a:t>
            </a:r>
          </a:p>
          <a:p>
            <a:pPr algn="thaiDist"/>
            <a:endParaRPr lang="en-US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/>
            <a:endParaRPr lang="th-TH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0424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1163</TotalTime>
  <Words>3194</Words>
  <Application>Microsoft Office PowerPoint</Application>
  <PresentationFormat>Widescreen</PresentationFormat>
  <Paragraphs>365</Paragraphs>
  <Slides>46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Angsana New</vt:lpstr>
      <vt:lpstr>Calibri</vt:lpstr>
      <vt:lpstr>Calibri Light</vt:lpstr>
      <vt:lpstr>SP SUAN DUSIT</vt:lpstr>
      <vt:lpstr>Wingdings</vt:lpstr>
      <vt:lpstr>Retrospect</vt:lpstr>
      <vt:lpstr>Chapter 1 : Introduction to Software Engineering </vt:lpstr>
      <vt:lpstr>Outline of this presentation</vt:lpstr>
      <vt:lpstr>ซอฟต์แวร์ การเปลี่ยนแปลง และปัญหาที่พบ</vt:lpstr>
      <vt:lpstr>ความหมายวิศวกรรมซอฟต์แวร์ (Software Engineering Definition)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บทบาทที่เปลี่ยนแปลงไปของซอฟต์แวร์</vt:lpstr>
      <vt:lpstr>ประเภทของซอฟต์แวร์</vt:lpstr>
      <vt:lpstr>PowerPoint Presentation</vt:lpstr>
      <vt:lpstr>PowerPoint Presentation</vt:lpstr>
      <vt:lpstr>PowerPoint Presentation</vt:lpstr>
      <vt:lpstr>PowerPoint Presentation</vt:lpstr>
      <vt:lpstr>วิศวกรรมซอฟแวร์และความสำคัญ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องค์ประกอบของวิศวกรรมซอฟต์แวร์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วิวัฒนาการของวิศวกรรมซอฟต์แวร์</vt:lpstr>
      <vt:lpstr>PowerPoint Presentation</vt:lpstr>
      <vt:lpstr>PowerPoint Presentation</vt:lpstr>
      <vt:lpstr>PowerPoint Presentation</vt:lpstr>
      <vt:lpstr>PowerPoint Presentation</vt:lpstr>
      <vt:lpstr>คุณลักษณะของซอฟต์แวร์ที่มีคุณภาพ</vt:lpstr>
      <vt:lpstr>PowerPoint Presentation</vt:lpstr>
      <vt:lpstr>ระเบียบวิธีปฏิบัติของวิศวกรรมซอฟต์แวร์</vt:lpstr>
      <vt:lpstr>PowerPoint Presentation</vt:lpstr>
      <vt:lpstr>PowerPoint Presentation</vt:lpstr>
      <vt:lpstr>PowerPoint Presentation</vt:lpstr>
      <vt:lpstr>PowerPoint Presentation</vt:lpstr>
      <vt:lpstr>Chapter 1 : The End (Any Question?)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Software Development</dc:title>
  <dc:creator>Somnuk Keretho</dc:creator>
  <cp:lastModifiedBy>Juthawut Chantaramalee</cp:lastModifiedBy>
  <cp:revision>106</cp:revision>
  <dcterms:created xsi:type="dcterms:W3CDTF">1997-11-07T14:07:18Z</dcterms:created>
  <dcterms:modified xsi:type="dcterms:W3CDTF">2025-01-22T04:00:10Z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sk@nontri.ku.ac.th</vt:lpwstr>
  </property>
  <property fmtid="{D5CDD505-2E9C-101B-9397-08002B2CF9AE}" pid="8" name="HomePage">
    <vt:lpwstr>http://www.cpe.ku.ac.th/~sk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D:\204541</vt:lpwstr>
  </property>
</Properties>
</file>